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3" r:id="rId2"/>
  </p:sldMasterIdLst>
  <p:notesMasterIdLst>
    <p:notesMasterId r:id="rId66"/>
  </p:notesMasterIdLst>
  <p:handoutMasterIdLst>
    <p:handoutMasterId r:id="rId67"/>
  </p:handoutMasterIdLst>
  <p:sldIdLst>
    <p:sldId id="257" r:id="rId3"/>
    <p:sldId id="258" r:id="rId4"/>
    <p:sldId id="435" r:id="rId5"/>
    <p:sldId id="438" r:id="rId6"/>
    <p:sldId id="439" r:id="rId7"/>
    <p:sldId id="440" r:id="rId8"/>
    <p:sldId id="441" r:id="rId9"/>
    <p:sldId id="442" r:id="rId10"/>
    <p:sldId id="425" r:id="rId11"/>
    <p:sldId id="460" r:id="rId12"/>
    <p:sldId id="461" r:id="rId13"/>
    <p:sldId id="427" r:id="rId14"/>
    <p:sldId id="429" r:id="rId15"/>
    <p:sldId id="448" r:id="rId16"/>
    <p:sldId id="426" r:id="rId17"/>
    <p:sldId id="450" r:id="rId18"/>
    <p:sldId id="462" r:id="rId19"/>
    <p:sldId id="455" r:id="rId20"/>
    <p:sldId id="451" r:id="rId21"/>
    <p:sldId id="417" r:id="rId22"/>
    <p:sldId id="449" r:id="rId23"/>
    <p:sldId id="434" r:id="rId24"/>
    <p:sldId id="416" r:id="rId25"/>
    <p:sldId id="456" r:id="rId26"/>
    <p:sldId id="418" r:id="rId27"/>
    <p:sldId id="419" r:id="rId28"/>
    <p:sldId id="457" r:id="rId29"/>
    <p:sldId id="458" r:id="rId30"/>
    <p:sldId id="459" r:id="rId31"/>
    <p:sldId id="433" r:id="rId32"/>
    <p:sldId id="349" r:id="rId33"/>
    <p:sldId id="454" r:id="rId34"/>
    <p:sldId id="358" r:id="rId35"/>
    <p:sldId id="362" r:id="rId36"/>
    <p:sldId id="365" r:id="rId37"/>
    <p:sldId id="390" r:id="rId38"/>
    <p:sldId id="430" r:id="rId39"/>
    <p:sldId id="431" r:id="rId40"/>
    <p:sldId id="432" r:id="rId41"/>
    <p:sldId id="335" r:id="rId42"/>
    <p:sldId id="405" r:id="rId43"/>
    <p:sldId id="344" r:id="rId44"/>
    <p:sldId id="406" r:id="rId45"/>
    <p:sldId id="334" r:id="rId46"/>
    <p:sldId id="381" r:id="rId47"/>
    <p:sldId id="338" r:id="rId48"/>
    <p:sldId id="403" r:id="rId49"/>
    <p:sldId id="388" r:id="rId50"/>
    <p:sldId id="382" r:id="rId51"/>
    <p:sldId id="383" r:id="rId52"/>
    <p:sldId id="391" r:id="rId53"/>
    <p:sldId id="384" r:id="rId54"/>
    <p:sldId id="385" r:id="rId55"/>
    <p:sldId id="386" r:id="rId56"/>
    <p:sldId id="393" r:id="rId57"/>
    <p:sldId id="394" r:id="rId58"/>
    <p:sldId id="395" r:id="rId59"/>
    <p:sldId id="396" r:id="rId60"/>
    <p:sldId id="399" r:id="rId61"/>
    <p:sldId id="400" r:id="rId62"/>
    <p:sldId id="401" r:id="rId63"/>
    <p:sldId id="402" r:id="rId64"/>
    <p:sldId id="387" r:id="rId65"/>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Geneva"/>
        <a:ea typeface="+mn-ea"/>
        <a:cs typeface="+mn-cs"/>
      </a:defRPr>
    </a:lvl1pPr>
    <a:lvl2pPr marL="457200" algn="l" rtl="0" fontAlgn="base">
      <a:spcBef>
        <a:spcPct val="0"/>
      </a:spcBef>
      <a:spcAft>
        <a:spcPct val="0"/>
      </a:spcAft>
      <a:defRPr sz="2400" kern="1200">
        <a:solidFill>
          <a:schemeClr val="tx1"/>
        </a:solidFill>
        <a:latin typeface="Geneva"/>
        <a:ea typeface="+mn-ea"/>
        <a:cs typeface="+mn-cs"/>
      </a:defRPr>
    </a:lvl2pPr>
    <a:lvl3pPr marL="914400" algn="l" rtl="0" fontAlgn="base">
      <a:spcBef>
        <a:spcPct val="0"/>
      </a:spcBef>
      <a:spcAft>
        <a:spcPct val="0"/>
      </a:spcAft>
      <a:defRPr sz="2400" kern="1200">
        <a:solidFill>
          <a:schemeClr val="tx1"/>
        </a:solidFill>
        <a:latin typeface="Geneva"/>
        <a:ea typeface="+mn-ea"/>
        <a:cs typeface="+mn-cs"/>
      </a:defRPr>
    </a:lvl3pPr>
    <a:lvl4pPr marL="1371600" algn="l" rtl="0" fontAlgn="base">
      <a:spcBef>
        <a:spcPct val="0"/>
      </a:spcBef>
      <a:spcAft>
        <a:spcPct val="0"/>
      </a:spcAft>
      <a:defRPr sz="2400" kern="1200">
        <a:solidFill>
          <a:schemeClr val="tx1"/>
        </a:solidFill>
        <a:latin typeface="Geneva"/>
        <a:ea typeface="+mn-ea"/>
        <a:cs typeface="+mn-cs"/>
      </a:defRPr>
    </a:lvl4pPr>
    <a:lvl5pPr marL="1828800" algn="l" rtl="0" fontAlgn="base">
      <a:spcBef>
        <a:spcPct val="0"/>
      </a:spcBef>
      <a:spcAft>
        <a:spcPct val="0"/>
      </a:spcAft>
      <a:defRPr sz="2400" kern="1200">
        <a:solidFill>
          <a:schemeClr val="tx1"/>
        </a:solidFill>
        <a:latin typeface="Geneva"/>
        <a:ea typeface="+mn-ea"/>
        <a:cs typeface="+mn-cs"/>
      </a:defRPr>
    </a:lvl5pPr>
    <a:lvl6pPr marL="2286000" algn="l" defTabSz="914400" rtl="0" eaLnBrk="1" latinLnBrk="0" hangingPunct="1">
      <a:defRPr sz="2400" kern="1200">
        <a:solidFill>
          <a:schemeClr val="tx1"/>
        </a:solidFill>
        <a:latin typeface="Geneva"/>
        <a:ea typeface="+mn-ea"/>
        <a:cs typeface="+mn-cs"/>
      </a:defRPr>
    </a:lvl6pPr>
    <a:lvl7pPr marL="2743200" algn="l" defTabSz="914400" rtl="0" eaLnBrk="1" latinLnBrk="0" hangingPunct="1">
      <a:defRPr sz="2400" kern="1200">
        <a:solidFill>
          <a:schemeClr val="tx1"/>
        </a:solidFill>
        <a:latin typeface="Geneva"/>
        <a:ea typeface="+mn-ea"/>
        <a:cs typeface="+mn-cs"/>
      </a:defRPr>
    </a:lvl7pPr>
    <a:lvl8pPr marL="3200400" algn="l" defTabSz="914400" rtl="0" eaLnBrk="1" latinLnBrk="0" hangingPunct="1">
      <a:defRPr sz="2400" kern="1200">
        <a:solidFill>
          <a:schemeClr val="tx1"/>
        </a:solidFill>
        <a:latin typeface="Geneva"/>
        <a:ea typeface="+mn-ea"/>
        <a:cs typeface="+mn-cs"/>
      </a:defRPr>
    </a:lvl8pPr>
    <a:lvl9pPr marL="3657600" algn="l" defTabSz="914400" rtl="0" eaLnBrk="1" latinLnBrk="0" hangingPunct="1">
      <a:defRPr sz="2400" kern="1200">
        <a:solidFill>
          <a:schemeClr val="tx1"/>
        </a:solidFill>
        <a:latin typeface="Geneva"/>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a Kmetz" initials="PJK" lastIdx="9" clrIdx="0"/>
  <p:cmAuthor id="1" name="Toni Zuccarini Ackley" initials="TZA" lastIdx="2" clrIdx="1"/>
  <p:cmAuthor id="2" name="Ackley" initials="TZA" lastIdx="9" clrIdx="2"/>
  <p:cmAuthor id="3" name="janet" initials="jep" lastIdx="18" clrIdx="3"/>
  <p:cmAuthor id="4" name="HP Authorized Customer" initials="HAC"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B20"/>
    <a:srgbClr val="000000"/>
    <a:srgbClr val="FFFFCC"/>
    <a:srgbClr val="FFFF66"/>
    <a:srgbClr val="62AEDC"/>
    <a:srgbClr val="2F9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62657" autoAdjust="0"/>
  </p:normalViewPr>
  <p:slideViewPr>
    <p:cSldViewPr>
      <p:cViewPr varScale="1">
        <p:scale>
          <a:sx n="46" d="100"/>
          <a:sy n="46" d="100"/>
        </p:scale>
        <p:origin x="179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42"/>
    </p:cViewPr>
  </p:sorterViewPr>
  <p:notesViewPr>
    <p:cSldViewPr>
      <p:cViewPr varScale="1">
        <p:scale>
          <a:sx n="57" d="100"/>
          <a:sy n="57" d="100"/>
        </p:scale>
        <p:origin x="2832"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E8F4A-D05E-4470-B767-BC6A96F0EE47}" type="doc">
      <dgm:prSet loTypeId="urn:microsoft.com/office/officeart/2005/8/layout/arrow4" loCatId="relationship" qsTypeId="urn:microsoft.com/office/officeart/2005/8/quickstyle/3d3" qsCatId="3D" csTypeId="urn:microsoft.com/office/officeart/2005/8/colors/accent4_4" csCatId="accent4" phldr="1"/>
      <dgm:spPr/>
      <dgm:t>
        <a:bodyPr/>
        <a:lstStyle/>
        <a:p>
          <a:endParaRPr lang="en-US"/>
        </a:p>
      </dgm:t>
    </dgm:pt>
    <dgm:pt modelId="{45436D76-63FF-46CC-A6FD-006A090A92BF}">
      <dgm:prSet phldrT="[Text]"/>
      <dgm:spPr/>
      <dgm:t>
        <a:bodyPr/>
        <a:lstStyle/>
        <a:p>
          <a:r>
            <a:rPr lang="en-US" b="1" dirty="0" smtClean="0">
              <a:solidFill>
                <a:srgbClr val="5E8945"/>
              </a:solidFill>
            </a:rPr>
            <a:t>Reading</a:t>
          </a:r>
          <a:r>
            <a:rPr lang="en-US" b="0" dirty="0" smtClean="0"/>
            <a:t> is the process of transferring items from a storage medium into memory</a:t>
          </a:r>
          <a:endParaRPr lang="en-US" b="1" dirty="0"/>
        </a:p>
      </dgm:t>
    </dgm:pt>
    <dgm:pt modelId="{9FB89852-7A6B-4ED1-9593-C10C36931107}" type="parTrans" cxnId="{7D47D567-C81C-4EDD-9824-D71515124BCB}">
      <dgm:prSet/>
      <dgm:spPr/>
      <dgm:t>
        <a:bodyPr/>
        <a:lstStyle/>
        <a:p>
          <a:endParaRPr lang="en-US"/>
        </a:p>
      </dgm:t>
    </dgm:pt>
    <dgm:pt modelId="{D3E4D365-F832-404F-AB5A-45A2D7884BF8}" type="sibTrans" cxnId="{7D47D567-C81C-4EDD-9824-D71515124BCB}">
      <dgm:prSet/>
      <dgm:spPr/>
      <dgm:t>
        <a:bodyPr/>
        <a:lstStyle/>
        <a:p>
          <a:endParaRPr lang="en-US"/>
        </a:p>
      </dgm:t>
    </dgm:pt>
    <dgm:pt modelId="{70972442-705C-4308-B349-B074E159088F}">
      <dgm:prSet phldrT="[Text]"/>
      <dgm:spPr/>
      <dgm:t>
        <a:bodyPr/>
        <a:lstStyle/>
        <a:p>
          <a:r>
            <a:rPr lang="en-US" b="1" dirty="0" smtClean="0">
              <a:solidFill>
                <a:srgbClr val="5E8945"/>
              </a:solidFill>
            </a:rPr>
            <a:t>Writing</a:t>
          </a:r>
          <a:r>
            <a:rPr lang="en-US" b="0" dirty="0" smtClean="0"/>
            <a:t> is the process of transferring items from memory to a storage medium</a:t>
          </a:r>
          <a:endParaRPr lang="en-US" dirty="0"/>
        </a:p>
      </dgm:t>
    </dgm:pt>
    <dgm:pt modelId="{FE587426-5909-44E2-80E5-B5FD5B4E2CD8}" type="parTrans" cxnId="{42486BD9-16EB-4868-BBAF-9AD6A9A8F392}">
      <dgm:prSet/>
      <dgm:spPr/>
      <dgm:t>
        <a:bodyPr/>
        <a:lstStyle/>
        <a:p>
          <a:endParaRPr lang="en-US"/>
        </a:p>
      </dgm:t>
    </dgm:pt>
    <dgm:pt modelId="{303CD4C8-11F7-49B9-B576-677E7EB1B7E7}" type="sibTrans" cxnId="{42486BD9-16EB-4868-BBAF-9AD6A9A8F392}">
      <dgm:prSet/>
      <dgm:spPr/>
      <dgm:t>
        <a:bodyPr/>
        <a:lstStyle/>
        <a:p>
          <a:endParaRPr lang="en-US"/>
        </a:p>
      </dgm:t>
    </dgm:pt>
    <dgm:pt modelId="{81ED6F28-7066-47C7-86A0-5192C2D121AF}" type="pres">
      <dgm:prSet presAssocID="{67AE8F4A-D05E-4470-B767-BC6A96F0EE47}" presName="compositeShape" presStyleCnt="0">
        <dgm:presLayoutVars>
          <dgm:chMax val="2"/>
          <dgm:dir/>
          <dgm:resizeHandles val="exact"/>
        </dgm:presLayoutVars>
      </dgm:prSet>
      <dgm:spPr/>
      <dgm:t>
        <a:bodyPr/>
        <a:lstStyle/>
        <a:p>
          <a:endParaRPr lang="en-US"/>
        </a:p>
      </dgm:t>
    </dgm:pt>
    <dgm:pt modelId="{679050CE-659B-4260-94DC-72B271DCBEDA}" type="pres">
      <dgm:prSet presAssocID="{45436D76-63FF-46CC-A6FD-006A090A92BF}" presName="upArrow" presStyleLbl="node1" presStyleIdx="0" presStyleCnt="2"/>
      <dgm:spPr/>
    </dgm:pt>
    <dgm:pt modelId="{27ABB765-CD24-4D95-8CFF-B1CB4F559850}" type="pres">
      <dgm:prSet presAssocID="{45436D76-63FF-46CC-A6FD-006A090A92BF}" presName="upArrowText" presStyleLbl="revTx" presStyleIdx="0" presStyleCnt="2">
        <dgm:presLayoutVars>
          <dgm:chMax val="0"/>
          <dgm:bulletEnabled val="1"/>
        </dgm:presLayoutVars>
      </dgm:prSet>
      <dgm:spPr/>
      <dgm:t>
        <a:bodyPr/>
        <a:lstStyle/>
        <a:p>
          <a:endParaRPr lang="en-US"/>
        </a:p>
      </dgm:t>
    </dgm:pt>
    <dgm:pt modelId="{8C2F344C-5442-41C3-8DB2-46E77B842F50}" type="pres">
      <dgm:prSet presAssocID="{70972442-705C-4308-B349-B074E159088F}" presName="downArrow" presStyleLbl="node1" presStyleIdx="1" presStyleCnt="2"/>
      <dgm:spPr/>
    </dgm:pt>
    <dgm:pt modelId="{2DE40A05-014F-422B-ADFD-C87E432AE4A7}" type="pres">
      <dgm:prSet presAssocID="{70972442-705C-4308-B349-B074E159088F}" presName="downArrowText" presStyleLbl="revTx" presStyleIdx="1" presStyleCnt="2">
        <dgm:presLayoutVars>
          <dgm:chMax val="0"/>
          <dgm:bulletEnabled val="1"/>
        </dgm:presLayoutVars>
      </dgm:prSet>
      <dgm:spPr/>
      <dgm:t>
        <a:bodyPr/>
        <a:lstStyle/>
        <a:p>
          <a:endParaRPr lang="en-US"/>
        </a:p>
      </dgm:t>
    </dgm:pt>
  </dgm:ptLst>
  <dgm:cxnLst>
    <dgm:cxn modelId="{55E2F0A9-5CD6-40F7-8FFE-016F8E692DE3}" type="presOf" srcId="{67AE8F4A-D05E-4470-B767-BC6A96F0EE47}" destId="{81ED6F28-7066-47C7-86A0-5192C2D121AF}" srcOrd="0" destOrd="0" presId="urn:microsoft.com/office/officeart/2005/8/layout/arrow4"/>
    <dgm:cxn modelId="{42486BD9-16EB-4868-BBAF-9AD6A9A8F392}" srcId="{67AE8F4A-D05E-4470-B767-BC6A96F0EE47}" destId="{70972442-705C-4308-B349-B074E159088F}" srcOrd="1" destOrd="0" parTransId="{FE587426-5909-44E2-80E5-B5FD5B4E2CD8}" sibTransId="{303CD4C8-11F7-49B9-B576-677E7EB1B7E7}"/>
    <dgm:cxn modelId="{7D47D567-C81C-4EDD-9824-D71515124BCB}" srcId="{67AE8F4A-D05E-4470-B767-BC6A96F0EE47}" destId="{45436D76-63FF-46CC-A6FD-006A090A92BF}" srcOrd="0" destOrd="0" parTransId="{9FB89852-7A6B-4ED1-9593-C10C36931107}" sibTransId="{D3E4D365-F832-404F-AB5A-45A2D7884BF8}"/>
    <dgm:cxn modelId="{6C8FEB00-AD7F-46D6-96CE-3B50A6300A25}" type="presOf" srcId="{45436D76-63FF-46CC-A6FD-006A090A92BF}" destId="{27ABB765-CD24-4D95-8CFF-B1CB4F559850}" srcOrd="0" destOrd="0" presId="urn:microsoft.com/office/officeart/2005/8/layout/arrow4"/>
    <dgm:cxn modelId="{34BC4D27-02FC-4688-B6C1-418A6667D045}" type="presOf" srcId="{70972442-705C-4308-B349-B074E159088F}" destId="{2DE40A05-014F-422B-ADFD-C87E432AE4A7}" srcOrd="0" destOrd="0" presId="urn:microsoft.com/office/officeart/2005/8/layout/arrow4"/>
    <dgm:cxn modelId="{78C6CC29-F18A-455B-A968-C50B8DF5E5A0}" type="presParOf" srcId="{81ED6F28-7066-47C7-86A0-5192C2D121AF}" destId="{679050CE-659B-4260-94DC-72B271DCBEDA}" srcOrd="0" destOrd="0" presId="urn:microsoft.com/office/officeart/2005/8/layout/arrow4"/>
    <dgm:cxn modelId="{D9004CAD-8076-4272-AB5A-4F7A3EEEDE31}" type="presParOf" srcId="{81ED6F28-7066-47C7-86A0-5192C2D121AF}" destId="{27ABB765-CD24-4D95-8CFF-B1CB4F559850}" srcOrd="1" destOrd="0" presId="urn:microsoft.com/office/officeart/2005/8/layout/arrow4"/>
    <dgm:cxn modelId="{9842F50B-7D14-46E0-B76A-1319AE7BDCAD}" type="presParOf" srcId="{81ED6F28-7066-47C7-86A0-5192C2D121AF}" destId="{8C2F344C-5442-41C3-8DB2-46E77B842F50}" srcOrd="2" destOrd="0" presId="urn:microsoft.com/office/officeart/2005/8/layout/arrow4"/>
    <dgm:cxn modelId="{249657B1-59DA-4307-88BD-46B45781D058}" type="presParOf" srcId="{81ED6F28-7066-47C7-86A0-5192C2D121AF}" destId="{2DE40A05-014F-422B-ADFD-C87E432AE4A7}"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97D60B-EBD1-4014-8500-CE14AEB8CB8E}" type="doc">
      <dgm:prSet loTypeId="urn:microsoft.com/office/officeart/2005/8/layout/default#21" loCatId="list" qsTypeId="urn:microsoft.com/office/officeart/2005/8/quickstyle/simple5" qsCatId="simple" csTypeId="urn:microsoft.com/office/officeart/2005/8/colors/accent4_2" csCatId="accent4" phldr="1"/>
      <dgm:spPr/>
      <dgm:t>
        <a:bodyPr/>
        <a:lstStyle/>
        <a:p>
          <a:endParaRPr lang="en-US"/>
        </a:p>
      </dgm:t>
    </dgm:pt>
    <dgm:pt modelId="{DE032CFF-B3CB-4428-8844-F26AFCB3E0B0}">
      <dgm:prSet phldrT="[Text]"/>
      <dgm:spPr/>
      <dgm:t>
        <a:bodyPr/>
        <a:lstStyle/>
        <a:p>
          <a:r>
            <a:rPr lang="en-US" dirty="0" smtClean="0"/>
            <a:t>Faster access time</a:t>
          </a:r>
          <a:endParaRPr lang="en-US" dirty="0"/>
        </a:p>
      </dgm:t>
    </dgm:pt>
    <dgm:pt modelId="{CA0D9802-104C-40F7-9E1E-835BBB6D5A46}" type="parTrans" cxnId="{F9E6AB8A-7A8E-45B4-A9D8-7901322D7A89}">
      <dgm:prSet/>
      <dgm:spPr/>
      <dgm:t>
        <a:bodyPr/>
        <a:lstStyle/>
        <a:p>
          <a:endParaRPr lang="en-US"/>
        </a:p>
      </dgm:t>
    </dgm:pt>
    <dgm:pt modelId="{0AA2DB5A-9831-42BC-A4E8-84EF4A70BEB0}" type="sibTrans" cxnId="{F9E6AB8A-7A8E-45B4-A9D8-7901322D7A89}">
      <dgm:prSet/>
      <dgm:spPr/>
      <dgm:t>
        <a:bodyPr/>
        <a:lstStyle/>
        <a:p>
          <a:endParaRPr lang="en-US"/>
        </a:p>
      </dgm:t>
    </dgm:pt>
    <dgm:pt modelId="{B2B5B396-FA7E-4732-A05A-4689AFA4BA9E}">
      <dgm:prSet phldrT="[Text]"/>
      <dgm:spPr/>
      <dgm:t>
        <a:bodyPr/>
        <a:lstStyle/>
        <a:p>
          <a:r>
            <a:rPr lang="en-US" dirty="0" smtClean="0"/>
            <a:t>Faster transfer rates</a:t>
          </a:r>
          <a:endParaRPr lang="en-US" dirty="0"/>
        </a:p>
      </dgm:t>
    </dgm:pt>
    <dgm:pt modelId="{C5A79490-0254-45C1-B0DF-6FB812750239}" type="parTrans" cxnId="{C3FBC09B-3AC3-4E5D-9C16-C94FDB5F2E51}">
      <dgm:prSet/>
      <dgm:spPr/>
      <dgm:t>
        <a:bodyPr/>
        <a:lstStyle/>
        <a:p>
          <a:endParaRPr lang="en-US"/>
        </a:p>
      </dgm:t>
    </dgm:pt>
    <dgm:pt modelId="{2140DF51-5C5C-401E-8C4B-AC1276445ABD}" type="sibTrans" cxnId="{C3FBC09B-3AC3-4E5D-9C16-C94FDB5F2E51}">
      <dgm:prSet/>
      <dgm:spPr/>
      <dgm:t>
        <a:bodyPr/>
        <a:lstStyle/>
        <a:p>
          <a:endParaRPr lang="en-US"/>
        </a:p>
      </dgm:t>
    </dgm:pt>
    <dgm:pt modelId="{C558E385-2183-4A0B-9751-34B27FAAE585}">
      <dgm:prSet phldrT="[Text]"/>
      <dgm:spPr/>
      <dgm:t>
        <a:bodyPr/>
        <a:lstStyle/>
        <a:p>
          <a:r>
            <a:rPr lang="en-US" dirty="0" smtClean="0"/>
            <a:t>Generate less heat and consume less power</a:t>
          </a:r>
          <a:endParaRPr lang="en-US" dirty="0"/>
        </a:p>
      </dgm:t>
    </dgm:pt>
    <dgm:pt modelId="{110BAF31-C3BC-4347-80D2-1ED61B564410}" type="parTrans" cxnId="{ED9CE6AC-AB20-4BF8-9978-E0CFD66A24DD}">
      <dgm:prSet/>
      <dgm:spPr/>
      <dgm:t>
        <a:bodyPr/>
        <a:lstStyle/>
        <a:p>
          <a:endParaRPr lang="en-US"/>
        </a:p>
      </dgm:t>
    </dgm:pt>
    <dgm:pt modelId="{62779846-EC11-4E7B-B64F-D8534D061757}" type="sibTrans" cxnId="{ED9CE6AC-AB20-4BF8-9978-E0CFD66A24DD}">
      <dgm:prSet/>
      <dgm:spPr/>
      <dgm:t>
        <a:bodyPr/>
        <a:lstStyle/>
        <a:p>
          <a:endParaRPr lang="en-US"/>
        </a:p>
      </dgm:t>
    </dgm:pt>
    <dgm:pt modelId="{7E545EAA-7464-4B16-95A3-D0F16764CFCA}">
      <dgm:prSet phldrT="[Text]"/>
      <dgm:spPr/>
      <dgm:t>
        <a:bodyPr/>
        <a:lstStyle/>
        <a:p>
          <a:r>
            <a:rPr lang="en-US" dirty="0" smtClean="0"/>
            <a:t>Last longer</a:t>
          </a:r>
          <a:endParaRPr lang="en-US" dirty="0"/>
        </a:p>
      </dgm:t>
    </dgm:pt>
    <dgm:pt modelId="{B456D533-C830-4EC0-A18B-37E53D0ACC43}" type="parTrans" cxnId="{6E1F4263-90B5-4E9F-95A1-5C686BD7C433}">
      <dgm:prSet/>
      <dgm:spPr/>
      <dgm:t>
        <a:bodyPr/>
        <a:lstStyle/>
        <a:p>
          <a:endParaRPr lang="en-US"/>
        </a:p>
      </dgm:t>
    </dgm:pt>
    <dgm:pt modelId="{847514A1-6563-460A-ACC2-5E2820830906}" type="sibTrans" cxnId="{6E1F4263-90B5-4E9F-95A1-5C686BD7C433}">
      <dgm:prSet/>
      <dgm:spPr/>
      <dgm:t>
        <a:bodyPr/>
        <a:lstStyle/>
        <a:p>
          <a:endParaRPr lang="en-US"/>
        </a:p>
      </dgm:t>
    </dgm:pt>
    <dgm:pt modelId="{9CB1E2BB-B840-4F11-98CE-D81A79B28E0E}" type="pres">
      <dgm:prSet presAssocID="{E497D60B-EBD1-4014-8500-CE14AEB8CB8E}" presName="diagram" presStyleCnt="0">
        <dgm:presLayoutVars>
          <dgm:dir/>
          <dgm:resizeHandles val="exact"/>
        </dgm:presLayoutVars>
      </dgm:prSet>
      <dgm:spPr/>
      <dgm:t>
        <a:bodyPr/>
        <a:lstStyle/>
        <a:p>
          <a:endParaRPr lang="en-US"/>
        </a:p>
      </dgm:t>
    </dgm:pt>
    <dgm:pt modelId="{DE81CEAA-AC53-4757-9CAE-BEBEAC68ACC2}" type="pres">
      <dgm:prSet presAssocID="{DE032CFF-B3CB-4428-8844-F26AFCB3E0B0}" presName="node" presStyleLbl="node1" presStyleIdx="0" presStyleCnt="4">
        <dgm:presLayoutVars>
          <dgm:bulletEnabled val="1"/>
        </dgm:presLayoutVars>
      </dgm:prSet>
      <dgm:spPr>
        <a:prstGeom prst="flowChartPunchedTape">
          <a:avLst/>
        </a:prstGeom>
      </dgm:spPr>
      <dgm:t>
        <a:bodyPr/>
        <a:lstStyle/>
        <a:p>
          <a:endParaRPr lang="en-US"/>
        </a:p>
      </dgm:t>
    </dgm:pt>
    <dgm:pt modelId="{CCBA38A0-0675-4FE1-8A2B-ABA1D24EC417}" type="pres">
      <dgm:prSet presAssocID="{0AA2DB5A-9831-42BC-A4E8-84EF4A70BEB0}" presName="sibTrans" presStyleCnt="0"/>
      <dgm:spPr/>
      <dgm:t>
        <a:bodyPr/>
        <a:lstStyle/>
        <a:p>
          <a:endParaRPr lang="en-US"/>
        </a:p>
      </dgm:t>
    </dgm:pt>
    <dgm:pt modelId="{1400FC9B-190C-4813-8208-BEA4DCED162D}" type="pres">
      <dgm:prSet presAssocID="{B2B5B396-FA7E-4732-A05A-4689AFA4BA9E}" presName="node" presStyleLbl="node1" presStyleIdx="1" presStyleCnt="4">
        <dgm:presLayoutVars>
          <dgm:bulletEnabled val="1"/>
        </dgm:presLayoutVars>
      </dgm:prSet>
      <dgm:spPr>
        <a:prstGeom prst="flowChartPunchedTape">
          <a:avLst/>
        </a:prstGeom>
      </dgm:spPr>
      <dgm:t>
        <a:bodyPr/>
        <a:lstStyle/>
        <a:p>
          <a:endParaRPr lang="en-US"/>
        </a:p>
      </dgm:t>
    </dgm:pt>
    <dgm:pt modelId="{6D51EAEE-36AA-4E57-838F-F4A0BE0B7181}" type="pres">
      <dgm:prSet presAssocID="{2140DF51-5C5C-401E-8C4B-AC1276445ABD}" presName="sibTrans" presStyleCnt="0"/>
      <dgm:spPr/>
      <dgm:t>
        <a:bodyPr/>
        <a:lstStyle/>
        <a:p>
          <a:endParaRPr lang="en-US"/>
        </a:p>
      </dgm:t>
    </dgm:pt>
    <dgm:pt modelId="{6916CEDB-DDFF-4F7D-BA91-9A23C487FB90}" type="pres">
      <dgm:prSet presAssocID="{C558E385-2183-4A0B-9751-34B27FAAE585}" presName="node" presStyleLbl="node1" presStyleIdx="2" presStyleCnt="4">
        <dgm:presLayoutVars>
          <dgm:bulletEnabled val="1"/>
        </dgm:presLayoutVars>
      </dgm:prSet>
      <dgm:spPr>
        <a:prstGeom prst="flowChartPunchedTape">
          <a:avLst/>
        </a:prstGeom>
      </dgm:spPr>
      <dgm:t>
        <a:bodyPr/>
        <a:lstStyle/>
        <a:p>
          <a:endParaRPr lang="en-US"/>
        </a:p>
      </dgm:t>
    </dgm:pt>
    <dgm:pt modelId="{02F82ED1-4C42-423E-9B84-251500798C23}" type="pres">
      <dgm:prSet presAssocID="{62779846-EC11-4E7B-B64F-D8534D061757}" presName="sibTrans" presStyleCnt="0"/>
      <dgm:spPr/>
      <dgm:t>
        <a:bodyPr/>
        <a:lstStyle/>
        <a:p>
          <a:endParaRPr lang="en-US"/>
        </a:p>
      </dgm:t>
    </dgm:pt>
    <dgm:pt modelId="{F62FAC9F-36C3-4935-8A4D-44FDEF463A8E}" type="pres">
      <dgm:prSet presAssocID="{7E545EAA-7464-4B16-95A3-D0F16764CFCA}" presName="node" presStyleLbl="node1" presStyleIdx="3" presStyleCnt="4">
        <dgm:presLayoutVars>
          <dgm:bulletEnabled val="1"/>
        </dgm:presLayoutVars>
      </dgm:prSet>
      <dgm:spPr>
        <a:prstGeom prst="flowChartPunchedTape">
          <a:avLst/>
        </a:prstGeom>
      </dgm:spPr>
      <dgm:t>
        <a:bodyPr/>
        <a:lstStyle/>
        <a:p>
          <a:endParaRPr lang="en-US"/>
        </a:p>
      </dgm:t>
    </dgm:pt>
  </dgm:ptLst>
  <dgm:cxnLst>
    <dgm:cxn modelId="{4D1DFF98-D668-4C07-9E80-7338EF1F4C65}" type="presOf" srcId="{DE032CFF-B3CB-4428-8844-F26AFCB3E0B0}" destId="{DE81CEAA-AC53-4757-9CAE-BEBEAC68ACC2}" srcOrd="0" destOrd="0" presId="urn:microsoft.com/office/officeart/2005/8/layout/default#21"/>
    <dgm:cxn modelId="{10C324F8-5EF9-4613-9DCD-14F6A94ED89B}" type="presOf" srcId="{E497D60B-EBD1-4014-8500-CE14AEB8CB8E}" destId="{9CB1E2BB-B840-4F11-98CE-D81A79B28E0E}" srcOrd="0" destOrd="0" presId="urn:microsoft.com/office/officeart/2005/8/layout/default#21"/>
    <dgm:cxn modelId="{F9E6AB8A-7A8E-45B4-A9D8-7901322D7A89}" srcId="{E497D60B-EBD1-4014-8500-CE14AEB8CB8E}" destId="{DE032CFF-B3CB-4428-8844-F26AFCB3E0B0}" srcOrd="0" destOrd="0" parTransId="{CA0D9802-104C-40F7-9E1E-835BBB6D5A46}" sibTransId="{0AA2DB5A-9831-42BC-A4E8-84EF4A70BEB0}"/>
    <dgm:cxn modelId="{4FF75AEE-64DC-4BAC-B065-0FBB2BE48F73}" type="presOf" srcId="{7E545EAA-7464-4B16-95A3-D0F16764CFCA}" destId="{F62FAC9F-36C3-4935-8A4D-44FDEF463A8E}" srcOrd="0" destOrd="0" presId="urn:microsoft.com/office/officeart/2005/8/layout/default#21"/>
    <dgm:cxn modelId="{6E1F4263-90B5-4E9F-95A1-5C686BD7C433}" srcId="{E497D60B-EBD1-4014-8500-CE14AEB8CB8E}" destId="{7E545EAA-7464-4B16-95A3-D0F16764CFCA}" srcOrd="3" destOrd="0" parTransId="{B456D533-C830-4EC0-A18B-37E53D0ACC43}" sibTransId="{847514A1-6563-460A-ACC2-5E2820830906}"/>
    <dgm:cxn modelId="{ED9CE6AC-AB20-4BF8-9978-E0CFD66A24DD}" srcId="{E497D60B-EBD1-4014-8500-CE14AEB8CB8E}" destId="{C558E385-2183-4A0B-9751-34B27FAAE585}" srcOrd="2" destOrd="0" parTransId="{110BAF31-C3BC-4347-80D2-1ED61B564410}" sibTransId="{62779846-EC11-4E7B-B64F-D8534D061757}"/>
    <dgm:cxn modelId="{C3FBC09B-3AC3-4E5D-9C16-C94FDB5F2E51}" srcId="{E497D60B-EBD1-4014-8500-CE14AEB8CB8E}" destId="{B2B5B396-FA7E-4732-A05A-4689AFA4BA9E}" srcOrd="1" destOrd="0" parTransId="{C5A79490-0254-45C1-B0DF-6FB812750239}" sibTransId="{2140DF51-5C5C-401E-8C4B-AC1276445ABD}"/>
    <dgm:cxn modelId="{7430C282-6167-4701-BDE5-8CF4C2829CF4}" type="presOf" srcId="{B2B5B396-FA7E-4732-A05A-4689AFA4BA9E}" destId="{1400FC9B-190C-4813-8208-BEA4DCED162D}" srcOrd="0" destOrd="0" presId="urn:microsoft.com/office/officeart/2005/8/layout/default#21"/>
    <dgm:cxn modelId="{FF709DB7-0B3B-4863-BA4F-2FC13F351790}" type="presOf" srcId="{C558E385-2183-4A0B-9751-34B27FAAE585}" destId="{6916CEDB-DDFF-4F7D-BA91-9A23C487FB90}" srcOrd="0" destOrd="0" presId="urn:microsoft.com/office/officeart/2005/8/layout/default#21"/>
    <dgm:cxn modelId="{6B2A1DCB-4AB1-42CF-A76F-BFA762CEC377}" type="presParOf" srcId="{9CB1E2BB-B840-4F11-98CE-D81A79B28E0E}" destId="{DE81CEAA-AC53-4757-9CAE-BEBEAC68ACC2}" srcOrd="0" destOrd="0" presId="urn:microsoft.com/office/officeart/2005/8/layout/default#21"/>
    <dgm:cxn modelId="{0528270B-EA20-4502-91B8-28CA4130756E}" type="presParOf" srcId="{9CB1E2BB-B840-4F11-98CE-D81A79B28E0E}" destId="{CCBA38A0-0675-4FE1-8A2B-ABA1D24EC417}" srcOrd="1" destOrd="0" presId="urn:microsoft.com/office/officeart/2005/8/layout/default#21"/>
    <dgm:cxn modelId="{98EF4711-0EFD-4DA3-8593-02713B9493D3}" type="presParOf" srcId="{9CB1E2BB-B840-4F11-98CE-D81A79B28E0E}" destId="{1400FC9B-190C-4813-8208-BEA4DCED162D}" srcOrd="2" destOrd="0" presId="urn:microsoft.com/office/officeart/2005/8/layout/default#21"/>
    <dgm:cxn modelId="{163EC483-D2DA-4EDB-A335-79C2001FC376}" type="presParOf" srcId="{9CB1E2BB-B840-4F11-98CE-D81A79B28E0E}" destId="{6D51EAEE-36AA-4E57-838F-F4A0BE0B7181}" srcOrd="3" destOrd="0" presId="urn:microsoft.com/office/officeart/2005/8/layout/default#21"/>
    <dgm:cxn modelId="{E45EDE2D-7522-4606-9430-73A287578946}" type="presParOf" srcId="{9CB1E2BB-B840-4F11-98CE-D81A79B28E0E}" destId="{6916CEDB-DDFF-4F7D-BA91-9A23C487FB90}" srcOrd="4" destOrd="0" presId="urn:microsoft.com/office/officeart/2005/8/layout/default#21"/>
    <dgm:cxn modelId="{3793FD10-4EFB-4D98-9524-7095A60648F2}" type="presParOf" srcId="{9CB1E2BB-B840-4F11-98CE-D81A79B28E0E}" destId="{02F82ED1-4C42-423E-9B84-251500798C23}" srcOrd="5" destOrd="0" presId="urn:microsoft.com/office/officeart/2005/8/layout/default#21"/>
    <dgm:cxn modelId="{1C107FB0-7303-4128-9EC9-6209B89CDD1E}" type="presParOf" srcId="{9CB1E2BB-B840-4F11-98CE-D81A79B28E0E}" destId="{F62FAC9F-36C3-4935-8A4D-44FDEF463A8E}" srcOrd="6" destOrd="0" presId="urn:microsoft.com/office/officeart/2005/8/layout/defaul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2EB422-4A21-437F-8219-F882CE0C8AC4}" type="doc">
      <dgm:prSet loTypeId="urn:microsoft.com/office/officeart/2005/8/layout/vList2" loCatId="list" qsTypeId="urn:microsoft.com/office/officeart/2005/8/quickstyle/3d3" qsCatId="3D" csTypeId="urn:microsoft.com/office/officeart/2005/8/colors/accent4_2" csCatId="accent4" phldr="1"/>
      <dgm:spPr/>
      <dgm:t>
        <a:bodyPr/>
        <a:lstStyle/>
        <a:p>
          <a:endParaRPr lang="en-US"/>
        </a:p>
      </dgm:t>
    </dgm:pt>
    <dgm:pt modelId="{203B68D1-12B2-4391-B0A9-11E70ED35C4F}">
      <dgm:prSet phldrT="[Text]"/>
      <dgm:spPr/>
      <dgm:t>
        <a:bodyPr/>
        <a:lstStyle/>
        <a:p>
          <a:r>
            <a:rPr lang="en-US" dirty="0" smtClean="0"/>
            <a:t>Access files from any computer</a:t>
          </a:r>
          <a:endParaRPr lang="en-US" dirty="0"/>
        </a:p>
      </dgm:t>
    </dgm:pt>
    <dgm:pt modelId="{9A1F33A3-53E5-42A5-877A-8EC03D2AED0A}" type="parTrans" cxnId="{297C8548-B14B-4071-966C-5549A3AD0881}">
      <dgm:prSet/>
      <dgm:spPr/>
      <dgm:t>
        <a:bodyPr/>
        <a:lstStyle/>
        <a:p>
          <a:endParaRPr lang="en-US"/>
        </a:p>
      </dgm:t>
    </dgm:pt>
    <dgm:pt modelId="{67A8D541-AC8B-4414-BA1E-C73FF1EDA9F8}" type="sibTrans" cxnId="{297C8548-B14B-4071-966C-5549A3AD0881}">
      <dgm:prSet/>
      <dgm:spPr/>
      <dgm:t>
        <a:bodyPr/>
        <a:lstStyle/>
        <a:p>
          <a:endParaRPr lang="en-US"/>
        </a:p>
      </dgm:t>
    </dgm:pt>
    <dgm:pt modelId="{758E78BB-FE65-4FAA-BE77-96A527E4F3C4}">
      <dgm:prSet phldrT="[Text]"/>
      <dgm:spPr/>
      <dgm:t>
        <a:bodyPr/>
        <a:lstStyle/>
        <a:p>
          <a:r>
            <a:rPr lang="en-US" dirty="0" smtClean="0"/>
            <a:t>Store large files instantaneously</a:t>
          </a:r>
          <a:endParaRPr lang="en-US" dirty="0"/>
        </a:p>
      </dgm:t>
    </dgm:pt>
    <dgm:pt modelId="{EB67988D-41DD-4D29-B9C4-92A8A9409792}" type="parTrans" cxnId="{FBCB3753-F98F-4492-BB51-0A4EF940041C}">
      <dgm:prSet/>
      <dgm:spPr/>
      <dgm:t>
        <a:bodyPr/>
        <a:lstStyle/>
        <a:p>
          <a:endParaRPr lang="en-US"/>
        </a:p>
      </dgm:t>
    </dgm:pt>
    <dgm:pt modelId="{7FC2C3AF-ED62-4014-8908-059158AD7D32}" type="sibTrans" cxnId="{FBCB3753-F98F-4492-BB51-0A4EF940041C}">
      <dgm:prSet/>
      <dgm:spPr/>
      <dgm:t>
        <a:bodyPr/>
        <a:lstStyle/>
        <a:p>
          <a:endParaRPr lang="en-US"/>
        </a:p>
      </dgm:t>
    </dgm:pt>
    <dgm:pt modelId="{FB3C5E3C-8818-446D-A70F-EC30AB7378C1}">
      <dgm:prSet phldrT="[Text]"/>
      <dgm:spPr/>
      <dgm:t>
        <a:bodyPr/>
        <a:lstStyle/>
        <a:p>
          <a:r>
            <a:rPr lang="en-US" dirty="0" smtClean="0"/>
            <a:t>Allow others to access their files</a:t>
          </a:r>
          <a:endParaRPr lang="en-US" dirty="0"/>
        </a:p>
      </dgm:t>
    </dgm:pt>
    <dgm:pt modelId="{4A8956CC-D2F2-4926-A9D6-E1BFF666A314}" type="parTrans" cxnId="{E7D04D44-7305-435A-9276-60A224939ACB}">
      <dgm:prSet/>
      <dgm:spPr/>
      <dgm:t>
        <a:bodyPr/>
        <a:lstStyle/>
        <a:p>
          <a:endParaRPr lang="en-US"/>
        </a:p>
      </dgm:t>
    </dgm:pt>
    <dgm:pt modelId="{52FE655E-270B-4E17-AAED-916437C28586}" type="sibTrans" cxnId="{E7D04D44-7305-435A-9276-60A224939ACB}">
      <dgm:prSet/>
      <dgm:spPr/>
      <dgm:t>
        <a:bodyPr/>
        <a:lstStyle/>
        <a:p>
          <a:endParaRPr lang="en-US"/>
        </a:p>
      </dgm:t>
    </dgm:pt>
    <dgm:pt modelId="{747523DA-1A9C-49B0-B71B-7EE2715364D0}">
      <dgm:prSet phldrT="[Text]"/>
      <dgm:spPr/>
      <dgm:t>
        <a:bodyPr/>
        <a:lstStyle/>
        <a:p>
          <a:r>
            <a:rPr lang="en-US" dirty="0" smtClean="0"/>
            <a:t>View time-critical data and images immediately</a:t>
          </a:r>
          <a:endParaRPr lang="en-US" dirty="0"/>
        </a:p>
      </dgm:t>
    </dgm:pt>
    <dgm:pt modelId="{239DDD7A-EF83-4338-B6ED-1F210361B8A6}" type="parTrans" cxnId="{53EC9D94-C4B4-4BB0-AEE2-56E43ABAF4D0}">
      <dgm:prSet/>
      <dgm:spPr/>
      <dgm:t>
        <a:bodyPr/>
        <a:lstStyle/>
        <a:p>
          <a:endParaRPr lang="en-US"/>
        </a:p>
      </dgm:t>
    </dgm:pt>
    <dgm:pt modelId="{EC117A73-4F33-43CE-9FD5-8FDAA78AFC3A}" type="sibTrans" cxnId="{53EC9D94-C4B4-4BB0-AEE2-56E43ABAF4D0}">
      <dgm:prSet/>
      <dgm:spPr/>
      <dgm:t>
        <a:bodyPr/>
        <a:lstStyle/>
        <a:p>
          <a:endParaRPr lang="en-US"/>
        </a:p>
      </dgm:t>
    </dgm:pt>
    <dgm:pt modelId="{B551A7ED-684A-484B-A803-1A124F152568}">
      <dgm:prSet phldrT="[Text]"/>
      <dgm:spPr/>
      <dgm:t>
        <a:bodyPr/>
        <a:lstStyle/>
        <a:p>
          <a:r>
            <a:rPr lang="en-US" dirty="0" smtClean="0"/>
            <a:t>Store offsite backups</a:t>
          </a:r>
          <a:endParaRPr lang="en-US" dirty="0"/>
        </a:p>
      </dgm:t>
    </dgm:pt>
    <dgm:pt modelId="{F29C42F5-8826-454E-A832-212DC3B676F1}" type="parTrans" cxnId="{EC3E225A-CC89-4A5F-BC33-F7432F84994B}">
      <dgm:prSet/>
      <dgm:spPr/>
      <dgm:t>
        <a:bodyPr/>
        <a:lstStyle/>
        <a:p>
          <a:endParaRPr lang="en-US"/>
        </a:p>
      </dgm:t>
    </dgm:pt>
    <dgm:pt modelId="{FCA5B968-765C-4AEF-8A94-3657480509FA}" type="sibTrans" cxnId="{EC3E225A-CC89-4A5F-BC33-F7432F84994B}">
      <dgm:prSet/>
      <dgm:spPr/>
      <dgm:t>
        <a:bodyPr/>
        <a:lstStyle/>
        <a:p>
          <a:endParaRPr lang="en-US"/>
        </a:p>
      </dgm:t>
    </dgm:pt>
    <dgm:pt modelId="{B1FE2C65-2D83-47DA-842C-AE58E89D6010}">
      <dgm:prSet phldrT="[Text]"/>
      <dgm:spPr/>
      <dgm:t>
        <a:bodyPr/>
        <a:lstStyle/>
        <a:p>
          <a:r>
            <a:rPr lang="en-US" dirty="0" smtClean="0"/>
            <a:t>Provide data center functions</a:t>
          </a:r>
          <a:endParaRPr lang="en-US" dirty="0"/>
        </a:p>
      </dgm:t>
    </dgm:pt>
    <dgm:pt modelId="{F0B52B3D-A884-4DBB-9693-1D10A6BCD780}" type="parTrans" cxnId="{708F243B-41F1-4CB1-9201-C70D6D032B54}">
      <dgm:prSet/>
      <dgm:spPr/>
      <dgm:t>
        <a:bodyPr/>
        <a:lstStyle/>
        <a:p>
          <a:endParaRPr lang="en-US"/>
        </a:p>
      </dgm:t>
    </dgm:pt>
    <dgm:pt modelId="{9F9E85FE-CEF2-432E-9662-7F284B8B1211}" type="sibTrans" cxnId="{708F243B-41F1-4CB1-9201-C70D6D032B54}">
      <dgm:prSet/>
      <dgm:spPr/>
      <dgm:t>
        <a:bodyPr/>
        <a:lstStyle/>
        <a:p>
          <a:endParaRPr lang="en-US"/>
        </a:p>
      </dgm:t>
    </dgm:pt>
    <dgm:pt modelId="{F2F06B2F-3283-4623-A0A7-D89D6D2BAD68}" type="pres">
      <dgm:prSet presAssocID="{D12EB422-4A21-437F-8219-F882CE0C8AC4}" presName="linear" presStyleCnt="0">
        <dgm:presLayoutVars>
          <dgm:animLvl val="lvl"/>
          <dgm:resizeHandles val="exact"/>
        </dgm:presLayoutVars>
      </dgm:prSet>
      <dgm:spPr/>
      <dgm:t>
        <a:bodyPr/>
        <a:lstStyle/>
        <a:p>
          <a:endParaRPr lang="en-US"/>
        </a:p>
      </dgm:t>
    </dgm:pt>
    <dgm:pt modelId="{105F06E9-C0E6-4A8E-A952-1FABE720374C}" type="pres">
      <dgm:prSet presAssocID="{203B68D1-12B2-4391-B0A9-11E70ED35C4F}" presName="parentText" presStyleLbl="node1" presStyleIdx="0" presStyleCnt="6">
        <dgm:presLayoutVars>
          <dgm:chMax val="0"/>
          <dgm:bulletEnabled val="1"/>
        </dgm:presLayoutVars>
      </dgm:prSet>
      <dgm:spPr>
        <a:prstGeom prst="roundRect">
          <a:avLst/>
        </a:prstGeom>
      </dgm:spPr>
      <dgm:t>
        <a:bodyPr/>
        <a:lstStyle/>
        <a:p>
          <a:endParaRPr lang="en-US"/>
        </a:p>
      </dgm:t>
    </dgm:pt>
    <dgm:pt modelId="{B786DCAE-DA74-47A0-A276-3363B1280418}" type="pres">
      <dgm:prSet presAssocID="{67A8D541-AC8B-4414-BA1E-C73FF1EDA9F8}" presName="spacer" presStyleCnt="0"/>
      <dgm:spPr/>
    </dgm:pt>
    <dgm:pt modelId="{175D6CEC-1A96-4604-AAD0-05EAE7FF48E4}" type="pres">
      <dgm:prSet presAssocID="{758E78BB-FE65-4FAA-BE77-96A527E4F3C4}" presName="parentText" presStyleLbl="node1" presStyleIdx="1" presStyleCnt="6">
        <dgm:presLayoutVars>
          <dgm:chMax val="0"/>
          <dgm:bulletEnabled val="1"/>
        </dgm:presLayoutVars>
      </dgm:prSet>
      <dgm:spPr>
        <a:prstGeom prst="roundRect">
          <a:avLst/>
        </a:prstGeom>
      </dgm:spPr>
      <dgm:t>
        <a:bodyPr/>
        <a:lstStyle/>
        <a:p>
          <a:endParaRPr lang="en-US"/>
        </a:p>
      </dgm:t>
    </dgm:pt>
    <dgm:pt modelId="{6236CBDF-1090-467B-B017-BF63E8A2C44F}" type="pres">
      <dgm:prSet presAssocID="{7FC2C3AF-ED62-4014-8908-059158AD7D32}" presName="spacer" presStyleCnt="0"/>
      <dgm:spPr/>
    </dgm:pt>
    <dgm:pt modelId="{56B04AC4-FAD0-4735-90AA-962C3B3CC855}" type="pres">
      <dgm:prSet presAssocID="{FB3C5E3C-8818-446D-A70F-EC30AB7378C1}" presName="parentText" presStyleLbl="node1" presStyleIdx="2" presStyleCnt="6">
        <dgm:presLayoutVars>
          <dgm:chMax val="0"/>
          <dgm:bulletEnabled val="1"/>
        </dgm:presLayoutVars>
      </dgm:prSet>
      <dgm:spPr>
        <a:prstGeom prst="roundRect">
          <a:avLst/>
        </a:prstGeom>
      </dgm:spPr>
      <dgm:t>
        <a:bodyPr/>
        <a:lstStyle/>
        <a:p>
          <a:endParaRPr lang="en-US"/>
        </a:p>
      </dgm:t>
    </dgm:pt>
    <dgm:pt modelId="{EC90859D-E4FE-40CF-B9FC-664222C9FD83}" type="pres">
      <dgm:prSet presAssocID="{52FE655E-270B-4E17-AAED-916437C28586}" presName="spacer" presStyleCnt="0"/>
      <dgm:spPr/>
    </dgm:pt>
    <dgm:pt modelId="{FA47D2B8-6E93-4260-BEED-E6CA229810E4}" type="pres">
      <dgm:prSet presAssocID="{747523DA-1A9C-49B0-B71B-7EE2715364D0}" presName="parentText" presStyleLbl="node1" presStyleIdx="3" presStyleCnt="6">
        <dgm:presLayoutVars>
          <dgm:chMax val="0"/>
          <dgm:bulletEnabled val="1"/>
        </dgm:presLayoutVars>
      </dgm:prSet>
      <dgm:spPr>
        <a:prstGeom prst="roundRect">
          <a:avLst/>
        </a:prstGeom>
      </dgm:spPr>
      <dgm:t>
        <a:bodyPr/>
        <a:lstStyle/>
        <a:p>
          <a:endParaRPr lang="en-US"/>
        </a:p>
      </dgm:t>
    </dgm:pt>
    <dgm:pt modelId="{60FC95AE-1093-4FD2-91AC-EC7AAEE114DE}" type="pres">
      <dgm:prSet presAssocID="{EC117A73-4F33-43CE-9FD5-8FDAA78AFC3A}" presName="spacer" presStyleCnt="0"/>
      <dgm:spPr/>
    </dgm:pt>
    <dgm:pt modelId="{AA33B99A-2D26-433B-9343-A332C6510CD5}" type="pres">
      <dgm:prSet presAssocID="{B551A7ED-684A-484B-A803-1A124F152568}" presName="parentText" presStyleLbl="node1" presStyleIdx="4" presStyleCnt="6">
        <dgm:presLayoutVars>
          <dgm:chMax val="0"/>
          <dgm:bulletEnabled val="1"/>
        </dgm:presLayoutVars>
      </dgm:prSet>
      <dgm:spPr>
        <a:prstGeom prst="roundRect">
          <a:avLst/>
        </a:prstGeom>
      </dgm:spPr>
      <dgm:t>
        <a:bodyPr/>
        <a:lstStyle/>
        <a:p>
          <a:endParaRPr lang="en-US"/>
        </a:p>
      </dgm:t>
    </dgm:pt>
    <dgm:pt modelId="{D821CF2B-AF05-4D57-88A3-73010D413471}" type="pres">
      <dgm:prSet presAssocID="{FCA5B968-765C-4AEF-8A94-3657480509FA}" presName="spacer" presStyleCnt="0"/>
      <dgm:spPr/>
    </dgm:pt>
    <dgm:pt modelId="{DC3E3655-CD7A-44A3-9403-BE5DA3C222DE}" type="pres">
      <dgm:prSet presAssocID="{B1FE2C65-2D83-47DA-842C-AE58E89D6010}" presName="parentText" presStyleLbl="node1" presStyleIdx="5" presStyleCnt="6">
        <dgm:presLayoutVars>
          <dgm:chMax val="0"/>
          <dgm:bulletEnabled val="1"/>
        </dgm:presLayoutVars>
      </dgm:prSet>
      <dgm:spPr>
        <a:prstGeom prst="roundRect">
          <a:avLst/>
        </a:prstGeom>
      </dgm:spPr>
      <dgm:t>
        <a:bodyPr/>
        <a:lstStyle/>
        <a:p>
          <a:endParaRPr lang="en-US"/>
        </a:p>
      </dgm:t>
    </dgm:pt>
  </dgm:ptLst>
  <dgm:cxnLst>
    <dgm:cxn modelId="{0DC6BDA3-C891-442A-9D0B-1275E27C5093}" type="presOf" srcId="{747523DA-1A9C-49B0-B71B-7EE2715364D0}" destId="{FA47D2B8-6E93-4260-BEED-E6CA229810E4}" srcOrd="0" destOrd="0" presId="urn:microsoft.com/office/officeart/2005/8/layout/vList2"/>
    <dgm:cxn modelId="{B2C838B7-1A8B-4C3F-B61D-803A62B1EE81}" type="presOf" srcId="{D12EB422-4A21-437F-8219-F882CE0C8AC4}" destId="{F2F06B2F-3283-4623-A0A7-D89D6D2BAD68}" srcOrd="0" destOrd="0" presId="urn:microsoft.com/office/officeart/2005/8/layout/vList2"/>
    <dgm:cxn modelId="{708F243B-41F1-4CB1-9201-C70D6D032B54}" srcId="{D12EB422-4A21-437F-8219-F882CE0C8AC4}" destId="{B1FE2C65-2D83-47DA-842C-AE58E89D6010}" srcOrd="5" destOrd="0" parTransId="{F0B52B3D-A884-4DBB-9693-1D10A6BCD780}" sibTransId="{9F9E85FE-CEF2-432E-9662-7F284B8B1211}"/>
    <dgm:cxn modelId="{E6AC552D-5B6B-412B-8EAC-977AE6397A5F}" type="presOf" srcId="{758E78BB-FE65-4FAA-BE77-96A527E4F3C4}" destId="{175D6CEC-1A96-4604-AAD0-05EAE7FF48E4}" srcOrd="0" destOrd="0" presId="urn:microsoft.com/office/officeart/2005/8/layout/vList2"/>
    <dgm:cxn modelId="{EC3E225A-CC89-4A5F-BC33-F7432F84994B}" srcId="{D12EB422-4A21-437F-8219-F882CE0C8AC4}" destId="{B551A7ED-684A-484B-A803-1A124F152568}" srcOrd="4" destOrd="0" parTransId="{F29C42F5-8826-454E-A832-212DC3B676F1}" sibTransId="{FCA5B968-765C-4AEF-8A94-3657480509FA}"/>
    <dgm:cxn modelId="{E7D04D44-7305-435A-9276-60A224939ACB}" srcId="{D12EB422-4A21-437F-8219-F882CE0C8AC4}" destId="{FB3C5E3C-8818-446D-A70F-EC30AB7378C1}" srcOrd="2" destOrd="0" parTransId="{4A8956CC-D2F2-4926-A9D6-E1BFF666A314}" sibTransId="{52FE655E-270B-4E17-AAED-916437C28586}"/>
    <dgm:cxn modelId="{297C8548-B14B-4071-966C-5549A3AD0881}" srcId="{D12EB422-4A21-437F-8219-F882CE0C8AC4}" destId="{203B68D1-12B2-4391-B0A9-11E70ED35C4F}" srcOrd="0" destOrd="0" parTransId="{9A1F33A3-53E5-42A5-877A-8EC03D2AED0A}" sibTransId="{67A8D541-AC8B-4414-BA1E-C73FF1EDA9F8}"/>
    <dgm:cxn modelId="{88EA4AC0-D330-4BC5-80CD-4877EFE65748}" type="presOf" srcId="{203B68D1-12B2-4391-B0A9-11E70ED35C4F}" destId="{105F06E9-C0E6-4A8E-A952-1FABE720374C}" srcOrd="0" destOrd="0" presId="urn:microsoft.com/office/officeart/2005/8/layout/vList2"/>
    <dgm:cxn modelId="{FBCB3753-F98F-4492-BB51-0A4EF940041C}" srcId="{D12EB422-4A21-437F-8219-F882CE0C8AC4}" destId="{758E78BB-FE65-4FAA-BE77-96A527E4F3C4}" srcOrd="1" destOrd="0" parTransId="{EB67988D-41DD-4D29-B9C4-92A8A9409792}" sibTransId="{7FC2C3AF-ED62-4014-8908-059158AD7D32}"/>
    <dgm:cxn modelId="{53EC9D94-C4B4-4BB0-AEE2-56E43ABAF4D0}" srcId="{D12EB422-4A21-437F-8219-F882CE0C8AC4}" destId="{747523DA-1A9C-49B0-B71B-7EE2715364D0}" srcOrd="3" destOrd="0" parTransId="{239DDD7A-EF83-4338-B6ED-1F210361B8A6}" sibTransId="{EC117A73-4F33-43CE-9FD5-8FDAA78AFC3A}"/>
    <dgm:cxn modelId="{46CACF6D-549A-4756-89E3-806398F85878}" type="presOf" srcId="{FB3C5E3C-8818-446D-A70F-EC30AB7378C1}" destId="{56B04AC4-FAD0-4735-90AA-962C3B3CC855}" srcOrd="0" destOrd="0" presId="urn:microsoft.com/office/officeart/2005/8/layout/vList2"/>
    <dgm:cxn modelId="{1EC0A42C-A031-4E6D-996E-2E395101EDBE}" type="presOf" srcId="{B1FE2C65-2D83-47DA-842C-AE58E89D6010}" destId="{DC3E3655-CD7A-44A3-9403-BE5DA3C222DE}" srcOrd="0" destOrd="0" presId="urn:microsoft.com/office/officeart/2005/8/layout/vList2"/>
    <dgm:cxn modelId="{16A08ABD-1DB2-4584-A2DA-B8CE5613FC1B}" type="presOf" srcId="{B551A7ED-684A-484B-A803-1A124F152568}" destId="{AA33B99A-2D26-433B-9343-A332C6510CD5}" srcOrd="0" destOrd="0" presId="urn:microsoft.com/office/officeart/2005/8/layout/vList2"/>
    <dgm:cxn modelId="{63FF0DA7-2AE4-4164-88CE-AEBD6022E700}" type="presParOf" srcId="{F2F06B2F-3283-4623-A0A7-D89D6D2BAD68}" destId="{105F06E9-C0E6-4A8E-A952-1FABE720374C}" srcOrd="0" destOrd="0" presId="urn:microsoft.com/office/officeart/2005/8/layout/vList2"/>
    <dgm:cxn modelId="{DB7607E6-EFB0-4546-8C70-74B102EC6F69}" type="presParOf" srcId="{F2F06B2F-3283-4623-A0A7-D89D6D2BAD68}" destId="{B786DCAE-DA74-47A0-A276-3363B1280418}" srcOrd="1" destOrd="0" presId="urn:microsoft.com/office/officeart/2005/8/layout/vList2"/>
    <dgm:cxn modelId="{A44BEC6E-C624-458F-9F7B-02D810B72BAA}" type="presParOf" srcId="{F2F06B2F-3283-4623-A0A7-D89D6D2BAD68}" destId="{175D6CEC-1A96-4604-AAD0-05EAE7FF48E4}" srcOrd="2" destOrd="0" presId="urn:microsoft.com/office/officeart/2005/8/layout/vList2"/>
    <dgm:cxn modelId="{A9BF77A6-BDA1-44A0-886A-E52F12E800F9}" type="presParOf" srcId="{F2F06B2F-3283-4623-A0A7-D89D6D2BAD68}" destId="{6236CBDF-1090-467B-B017-BF63E8A2C44F}" srcOrd="3" destOrd="0" presId="urn:microsoft.com/office/officeart/2005/8/layout/vList2"/>
    <dgm:cxn modelId="{172FADA2-E905-4C95-B0A8-FF995E6A39D2}" type="presParOf" srcId="{F2F06B2F-3283-4623-A0A7-D89D6D2BAD68}" destId="{56B04AC4-FAD0-4735-90AA-962C3B3CC855}" srcOrd="4" destOrd="0" presId="urn:microsoft.com/office/officeart/2005/8/layout/vList2"/>
    <dgm:cxn modelId="{CD7988B5-6A9B-48DD-8425-E6DD145F09B3}" type="presParOf" srcId="{F2F06B2F-3283-4623-A0A7-D89D6D2BAD68}" destId="{EC90859D-E4FE-40CF-B9FC-664222C9FD83}" srcOrd="5" destOrd="0" presId="urn:microsoft.com/office/officeart/2005/8/layout/vList2"/>
    <dgm:cxn modelId="{C54AF2E0-463C-4883-B209-8C670FF5936D}" type="presParOf" srcId="{F2F06B2F-3283-4623-A0A7-D89D6D2BAD68}" destId="{FA47D2B8-6E93-4260-BEED-E6CA229810E4}" srcOrd="6" destOrd="0" presId="urn:microsoft.com/office/officeart/2005/8/layout/vList2"/>
    <dgm:cxn modelId="{2C5D9A0A-5336-47E4-9E81-47B223F365B3}" type="presParOf" srcId="{F2F06B2F-3283-4623-A0A7-D89D6D2BAD68}" destId="{60FC95AE-1093-4FD2-91AC-EC7AAEE114DE}" srcOrd="7" destOrd="0" presId="urn:microsoft.com/office/officeart/2005/8/layout/vList2"/>
    <dgm:cxn modelId="{FC7B4A61-BAA3-4EF9-9411-49D74EDF523B}" type="presParOf" srcId="{F2F06B2F-3283-4623-A0A7-D89D6D2BAD68}" destId="{AA33B99A-2D26-433B-9343-A332C6510CD5}" srcOrd="8" destOrd="0" presId="urn:microsoft.com/office/officeart/2005/8/layout/vList2"/>
    <dgm:cxn modelId="{EA87C326-D076-4C68-87ED-B88F53152D5F}" type="presParOf" srcId="{F2F06B2F-3283-4623-A0A7-D89D6D2BAD68}" destId="{D821CF2B-AF05-4D57-88A3-73010D413471}" srcOrd="9" destOrd="0" presId="urn:microsoft.com/office/officeart/2005/8/layout/vList2"/>
    <dgm:cxn modelId="{C8115930-4051-4261-9374-0A5DD4D6BD66}" type="presParOf" srcId="{F2F06B2F-3283-4623-A0A7-D89D6D2BAD68}" destId="{DC3E3655-CD7A-44A3-9403-BE5DA3C222D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050CE-659B-4260-94DC-72B271DCBEDA}">
      <dsp:nvSpPr>
        <dsp:cNvPr id="0" name=""/>
        <dsp:cNvSpPr/>
      </dsp:nvSpPr>
      <dsp:spPr>
        <a:xfrm>
          <a:off x="56733" y="0"/>
          <a:ext cx="1528063" cy="1146048"/>
        </a:xfrm>
        <a:prstGeom prst="upArrow">
          <a:avLst/>
        </a:prstGeom>
        <a:solidFill>
          <a:schemeClr val="accent4">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ABB765-CD24-4D95-8CFF-B1CB4F559850}">
      <dsp:nvSpPr>
        <dsp:cNvPr id="0" name=""/>
        <dsp:cNvSpPr/>
      </dsp:nvSpPr>
      <dsp:spPr>
        <a:xfrm>
          <a:off x="1630639" y="0"/>
          <a:ext cx="2731008" cy="114604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l" defTabSz="800100">
            <a:lnSpc>
              <a:spcPct val="90000"/>
            </a:lnSpc>
            <a:spcBef>
              <a:spcPct val="0"/>
            </a:spcBef>
            <a:spcAft>
              <a:spcPct val="35000"/>
            </a:spcAft>
          </a:pPr>
          <a:r>
            <a:rPr lang="en-US" sz="1800" b="1" kern="1200" dirty="0" smtClean="0">
              <a:solidFill>
                <a:srgbClr val="5E8945"/>
              </a:solidFill>
            </a:rPr>
            <a:t>Reading</a:t>
          </a:r>
          <a:r>
            <a:rPr lang="en-US" sz="1800" b="0" kern="1200" dirty="0" smtClean="0"/>
            <a:t> is the process of transferring items from a storage medium into memory</a:t>
          </a:r>
          <a:endParaRPr lang="en-US" sz="1800" b="1" kern="1200" dirty="0"/>
        </a:p>
      </dsp:txBody>
      <dsp:txXfrm>
        <a:off x="1630639" y="0"/>
        <a:ext cx="2731008" cy="1146048"/>
      </dsp:txXfrm>
    </dsp:sp>
    <dsp:sp modelId="{8C2F344C-5442-41C3-8DB2-46E77B842F50}">
      <dsp:nvSpPr>
        <dsp:cNvPr id="0" name=""/>
        <dsp:cNvSpPr/>
      </dsp:nvSpPr>
      <dsp:spPr>
        <a:xfrm>
          <a:off x="515152" y="1241552"/>
          <a:ext cx="1528063" cy="1146048"/>
        </a:xfrm>
        <a:prstGeom prst="downArrow">
          <a:avLst/>
        </a:prstGeom>
        <a:solidFill>
          <a:schemeClr val="accent4">
            <a:shade val="50000"/>
            <a:hueOff val="-594204"/>
            <a:satOff val="0"/>
            <a:lumOff val="483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DE40A05-014F-422B-ADFD-C87E432AE4A7}">
      <dsp:nvSpPr>
        <dsp:cNvPr id="0" name=""/>
        <dsp:cNvSpPr/>
      </dsp:nvSpPr>
      <dsp:spPr>
        <a:xfrm>
          <a:off x="2089058" y="1241552"/>
          <a:ext cx="2731008" cy="114604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l" defTabSz="800100">
            <a:lnSpc>
              <a:spcPct val="90000"/>
            </a:lnSpc>
            <a:spcBef>
              <a:spcPct val="0"/>
            </a:spcBef>
            <a:spcAft>
              <a:spcPct val="35000"/>
            </a:spcAft>
          </a:pPr>
          <a:r>
            <a:rPr lang="en-US" sz="1800" b="1" kern="1200" dirty="0" smtClean="0">
              <a:solidFill>
                <a:srgbClr val="5E8945"/>
              </a:solidFill>
            </a:rPr>
            <a:t>Writing</a:t>
          </a:r>
          <a:r>
            <a:rPr lang="en-US" sz="1800" b="0" kern="1200" dirty="0" smtClean="0"/>
            <a:t> is the process of transferring items from memory to a storage medium</a:t>
          </a:r>
          <a:endParaRPr lang="en-US" sz="1800" kern="1200" dirty="0"/>
        </a:p>
      </dsp:txBody>
      <dsp:txXfrm>
        <a:off x="2089058" y="1241552"/>
        <a:ext cx="2731008" cy="1146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1CEAA-AC53-4757-9CAE-BEBEAC68ACC2}">
      <dsp:nvSpPr>
        <dsp:cNvPr id="0" name=""/>
        <dsp:cNvSpPr/>
      </dsp:nvSpPr>
      <dsp:spPr>
        <a:xfrm>
          <a:off x="2567" y="684386"/>
          <a:ext cx="2036712" cy="1222027"/>
        </a:xfrm>
        <a:prstGeom prst="flowChartPunchedTap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Faster access time</a:t>
          </a:r>
          <a:endParaRPr lang="en-US" sz="1600" kern="1200" dirty="0"/>
        </a:p>
      </dsp:txBody>
      <dsp:txXfrm>
        <a:off x="2567" y="928791"/>
        <a:ext cx="2036712" cy="733217"/>
      </dsp:txXfrm>
    </dsp:sp>
    <dsp:sp modelId="{1400FC9B-190C-4813-8208-BEA4DCED162D}">
      <dsp:nvSpPr>
        <dsp:cNvPr id="0" name=""/>
        <dsp:cNvSpPr/>
      </dsp:nvSpPr>
      <dsp:spPr>
        <a:xfrm>
          <a:off x="2242951" y="684386"/>
          <a:ext cx="2036712" cy="1222027"/>
        </a:xfrm>
        <a:prstGeom prst="flowChartPunchedTap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Faster transfer rates</a:t>
          </a:r>
          <a:endParaRPr lang="en-US" sz="1600" kern="1200" dirty="0"/>
        </a:p>
      </dsp:txBody>
      <dsp:txXfrm>
        <a:off x="2242951" y="928791"/>
        <a:ext cx="2036712" cy="733217"/>
      </dsp:txXfrm>
    </dsp:sp>
    <dsp:sp modelId="{6916CEDB-DDFF-4F7D-BA91-9A23C487FB90}">
      <dsp:nvSpPr>
        <dsp:cNvPr id="0" name=""/>
        <dsp:cNvSpPr/>
      </dsp:nvSpPr>
      <dsp:spPr>
        <a:xfrm>
          <a:off x="4483335" y="684386"/>
          <a:ext cx="2036712" cy="1222027"/>
        </a:xfrm>
        <a:prstGeom prst="flowChartPunchedTap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Generate less heat and consume less power</a:t>
          </a:r>
          <a:endParaRPr lang="en-US" sz="1600" kern="1200" dirty="0"/>
        </a:p>
      </dsp:txBody>
      <dsp:txXfrm>
        <a:off x="4483335" y="928791"/>
        <a:ext cx="2036712" cy="733217"/>
      </dsp:txXfrm>
    </dsp:sp>
    <dsp:sp modelId="{F62FAC9F-36C3-4935-8A4D-44FDEF463A8E}">
      <dsp:nvSpPr>
        <dsp:cNvPr id="0" name=""/>
        <dsp:cNvSpPr/>
      </dsp:nvSpPr>
      <dsp:spPr>
        <a:xfrm>
          <a:off x="6723719" y="684386"/>
          <a:ext cx="2036712" cy="1222027"/>
        </a:xfrm>
        <a:prstGeom prst="flowChartPunchedTap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Last longer</a:t>
          </a:r>
          <a:endParaRPr lang="en-US" sz="1600" kern="1200" dirty="0"/>
        </a:p>
      </dsp:txBody>
      <dsp:txXfrm>
        <a:off x="6723719" y="928791"/>
        <a:ext cx="2036712" cy="733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F06E9-C0E6-4A8E-A952-1FABE720374C}">
      <dsp:nvSpPr>
        <dsp:cNvPr id="0" name=""/>
        <dsp:cNvSpPr/>
      </dsp:nvSpPr>
      <dsp:spPr>
        <a:xfrm>
          <a:off x="0" y="8234"/>
          <a:ext cx="6781800" cy="55165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Access files from any computer</a:t>
          </a:r>
          <a:endParaRPr lang="en-US" sz="2300" kern="1200" dirty="0"/>
        </a:p>
      </dsp:txBody>
      <dsp:txXfrm>
        <a:off x="26930" y="35164"/>
        <a:ext cx="6727940" cy="497795"/>
      </dsp:txXfrm>
    </dsp:sp>
    <dsp:sp modelId="{175D6CEC-1A96-4604-AAD0-05EAE7FF48E4}">
      <dsp:nvSpPr>
        <dsp:cNvPr id="0" name=""/>
        <dsp:cNvSpPr/>
      </dsp:nvSpPr>
      <dsp:spPr>
        <a:xfrm>
          <a:off x="0" y="626129"/>
          <a:ext cx="6781800" cy="55165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Store large files instantaneously</a:t>
          </a:r>
          <a:endParaRPr lang="en-US" sz="2300" kern="1200" dirty="0"/>
        </a:p>
      </dsp:txBody>
      <dsp:txXfrm>
        <a:off x="26930" y="653059"/>
        <a:ext cx="6727940" cy="497795"/>
      </dsp:txXfrm>
    </dsp:sp>
    <dsp:sp modelId="{56B04AC4-FAD0-4735-90AA-962C3B3CC855}">
      <dsp:nvSpPr>
        <dsp:cNvPr id="0" name=""/>
        <dsp:cNvSpPr/>
      </dsp:nvSpPr>
      <dsp:spPr>
        <a:xfrm>
          <a:off x="0" y="1244024"/>
          <a:ext cx="6781800" cy="55165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Allow others to access their files</a:t>
          </a:r>
          <a:endParaRPr lang="en-US" sz="2300" kern="1200" dirty="0"/>
        </a:p>
      </dsp:txBody>
      <dsp:txXfrm>
        <a:off x="26930" y="1270954"/>
        <a:ext cx="6727940" cy="497795"/>
      </dsp:txXfrm>
    </dsp:sp>
    <dsp:sp modelId="{FA47D2B8-6E93-4260-BEED-E6CA229810E4}">
      <dsp:nvSpPr>
        <dsp:cNvPr id="0" name=""/>
        <dsp:cNvSpPr/>
      </dsp:nvSpPr>
      <dsp:spPr>
        <a:xfrm>
          <a:off x="0" y="1861919"/>
          <a:ext cx="6781800" cy="55165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View time-critical data and images immediately</a:t>
          </a:r>
          <a:endParaRPr lang="en-US" sz="2300" kern="1200" dirty="0"/>
        </a:p>
      </dsp:txBody>
      <dsp:txXfrm>
        <a:off x="26930" y="1888849"/>
        <a:ext cx="6727940" cy="497795"/>
      </dsp:txXfrm>
    </dsp:sp>
    <dsp:sp modelId="{AA33B99A-2D26-433B-9343-A332C6510CD5}">
      <dsp:nvSpPr>
        <dsp:cNvPr id="0" name=""/>
        <dsp:cNvSpPr/>
      </dsp:nvSpPr>
      <dsp:spPr>
        <a:xfrm>
          <a:off x="0" y="2479814"/>
          <a:ext cx="6781800" cy="55165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Store offsite backups</a:t>
          </a:r>
          <a:endParaRPr lang="en-US" sz="2300" kern="1200" dirty="0"/>
        </a:p>
      </dsp:txBody>
      <dsp:txXfrm>
        <a:off x="26930" y="2506744"/>
        <a:ext cx="6727940" cy="497795"/>
      </dsp:txXfrm>
    </dsp:sp>
    <dsp:sp modelId="{DC3E3655-CD7A-44A3-9403-BE5DA3C222DE}">
      <dsp:nvSpPr>
        <dsp:cNvPr id="0" name=""/>
        <dsp:cNvSpPr/>
      </dsp:nvSpPr>
      <dsp:spPr>
        <a:xfrm>
          <a:off x="0" y="3097710"/>
          <a:ext cx="6781800" cy="551655"/>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Provide data center functions</a:t>
          </a:r>
          <a:endParaRPr lang="en-US" sz="2300" kern="1200" dirty="0"/>
        </a:p>
      </dsp:txBody>
      <dsp:txXfrm>
        <a:off x="26930" y="3124640"/>
        <a:ext cx="6727940"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398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idx="2"/>
          </p:nvPr>
        </p:nvSpPr>
        <p:spPr bwMode="auto">
          <a:xfrm>
            <a:off x="1143000" y="685800"/>
            <a:ext cx="4572000" cy="3429000"/>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800100" y="4343400"/>
            <a:ext cx="5486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458482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4459288" y="0"/>
            <a:ext cx="3413125" cy="457200"/>
          </a:xfrm>
          <a:prstGeom prst="rect">
            <a:avLst/>
          </a:prstGeom>
          <a:noFill/>
          <a:ln w="12700">
            <a:noFill/>
            <a:miter lim="800000"/>
            <a:headEnd/>
            <a:tailEnd/>
          </a:ln>
        </p:spPr>
        <p:txBody>
          <a:bodyPr/>
          <a:lstStyle/>
          <a:p>
            <a:pPr eaLnBrk="0" hangingPunct="0"/>
            <a:endParaRPr lang="en-US" dirty="0"/>
          </a:p>
        </p:txBody>
      </p:sp>
      <p:sp>
        <p:nvSpPr>
          <p:cNvPr id="32770" name="Rectangle 3"/>
          <p:cNvSpPr>
            <a:spLocks noChangeArrowheads="1"/>
          </p:cNvSpPr>
          <p:nvPr/>
        </p:nvSpPr>
        <p:spPr bwMode="auto">
          <a:xfrm>
            <a:off x="4459288" y="8685213"/>
            <a:ext cx="3413125" cy="457200"/>
          </a:xfrm>
          <a:prstGeom prst="rect">
            <a:avLst/>
          </a:prstGeom>
          <a:noFill/>
          <a:ln w="12700">
            <a:noFill/>
            <a:miter lim="800000"/>
            <a:headEnd/>
            <a:tailEnd/>
          </a:ln>
        </p:spPr>
        <p:txBody>
          <a:bodyPr lIns="90488" tIns="44450" rIns="90488" bIns="44450" anchor="b"/>
          <a:lstStyle/>
          <a:p>
            <a:pPr algn="r" eaLnBrk="0" hangingPunct="0"/>
            <a:r>
              <a:rPr lang="en-US" sz="1200" dirty="0">
                <a:latin typeface="Arial" charset="0"/>
              </a:rPr>
              <a:t>2</a:t>
            </a:r>
          </a:p>
        </p:txBody>
      </p:sp>
      <p:sp>
        <p:nvSpPr>
          <p:cNvPr id="32771" name="Rectangle 4"/>
          <p:cNvSpPr>
            <a:spLocks noChangeArrowheads="1"/>
          </p:cNvSpPr>
          <p:nvPr/>
        </p:nvSpPr>
        <p:spPr bwMode="auto">
          <a:xfrm>
            <a:off x="0" y="8685213"/>
            <a:ext cx="3411538" cy="457200"/>
          </a:xfrm>
          <a:prstGeom prst="rect">
            <a:avLst/>
          </a:prstGeom>
          <a:noFill/>
          <a:ln w="12700">
            <a:noFill/>
            <a:miter lim="800000"/>
            <a:headEnd/>
            <a:tailEnd/>
          </a:ln>
        </p:spPr>
        <p:txBody>
          <a:bodyPr/>
          <a:lstStyle/>
          <a:p>
            <a:pPr eaLnBrk="0" hangingPunct="0"/>
            <a:endParaRPr lang="en-US" dirty="0"/>
          </a:p>
        </p:txBody>
      </p:sp>
      <p:sp>
        <p:nvSpPr>
          <p:cNvPr id="32772" name="Rectangle 5"/>
          <p:cNvSpPr>
            <a:spLocks noChangeArrowheads="1"/>
          </p:cNvSpPr>
          <p:nvPr/>
        </p:nvSpPr>
        <p:spPr bwMode="auto">
          <a:xfrm>
            <a:off x="0" y="0"/>
            <a:ext cx="3411538" cy="457200"/>
          </a:xfrm>
          <a:prstGeom prst="rect">
            <a:avLst/>
          </a:prstGeom>
          <a:noFill/>
          <a:ln w="12700">
            <a:noFill/>
            <a:miter lim="800000"/>
            <a:headEnd/>
            <a:tailEnd/>
          </a:ln>
        </p:spPr>
        <p:txBody>
          <a:bodyPr/>
          <a:lstStyle/>
          <a:p>
            <a:pPr eaLnBrk="0" hangingPunct="0"/>
            <a:endParaRPr lang="en-US" dirty="0"/>
          </a:p>
        </p:txBody>
      </p:sp>
      <p:sp>
        <p:nvSpPr>
          <p:cNvPr id="32773" name="Rectangle 6"/>
          <p:cNvSpPr>
            <a:spLocks noGrp="1" noRot="1" noChangeAspect="1" noChangeArrowheads="1" noTextEdit="1"/>
          </p:cNvSpPr>
          <p:nvPr>
            <p:ph type="sldImg"/>
          </p:nvPr>
        </p:nvSpPr>
        <p:spPr>
          <a:ln cap="flat"/>
        </p:spPr>
      </p:sp>
      <p:sp>
        <p:nvSpPr>
          <p:cNvPr id="32774" name="Rectangle 7"/>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1279944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C881F64-38B6-442F-BAD6-2D03BCFD5B11}" type="slidenum">
              <a:rPr lang="en-US" smtClean="0"/>
              <a:pPr/>
              <a:t>31</a:t>
            </a:fld>
            <a:endParaRPr lang="en-US"/>
          </a:p>
        </p:txBody>
      </p:sp>
    </p:spTree>
    <p:extLst>
      <p:ext uri="{BB962C8B-B14F-4D97-AF65-F5344CB8AC3E}">
        <p14:creationId xmlns:p14="http://schemas.microsoft.com/office/powerpoint/2010/main" val="1180323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C881F64-38B6-442F-BAD6-2D03BCFD5B11}" type="slidenum">
              <a:rPr lang="en-US" smtClean="0"/>
              <a:pPr/>
              <a:t>33</a:t>
            </a:fld>
            <a:endParaRPr lang="en-US"/>
          </a:p>
        </p:txBody>
      </p:sp>
    </p:spTree>
    <p:extLst>
      <p:ext uri="{BB962C8B-B14F-4D97-AF65-F5344CB8AC3E}">
        <p14:creationId xmlns:p14="http://schemas.microsoft.com/office/powerpoint/2010/main" val="4125998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C881F64-38B6-442F-BAD6-2D03BCFD5B11}" type="slidenum">
              <a:rPr lang="en-US" smtClean="0"/>
              <a:pPr/>
              <a:t>34</a:t>
            </a:fld>
            <a:endParaRPr lang="en-US"/>
          </a:p>
        </p:txBody>
      </p:sp>
    </p:spTree>
    <p:extLst>
      <p:ext uri="{BB962C8B-B14F-4D97-AF65-F5344CB8AC3E}">
        <p14:creationId xmlns:p14="http://schemas.microsoft.com/office/powerpoint/2010/main" val="5478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C881F64-38B6-442F-BAD6-2D03BCFD5B11}" type="slidenum">
              <a:rPr lang="en-US" smtClean="0"/>
              <a:pPr/>
              <a:t>35</a:t>
            </a:fld>
            <a:endParaRPr lang="en-US"/>
          </a:p>
        </p:txBody>
      </p:sp>
    </p:spTree>
    <p:extLst>
      <p:ext uri="{BB962C8B-B14F-4D97-AF65-F5344CB8AC3E}">
        <p14:creationId xmlns:p14="http://schemas.microsoft.com/office/powerpoint/2010/main" val="718930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pPr>
              <a:buFontTx/>
              <a:buChar char="•"/>
            </a:pPr>
            <a:r>
              <a:rPr lang="en-US" smtClean="0"/>
              <a:t>The control unit manages switches inside the CPU.</a:t>
            </a:r>
          </a:p>
          <a:p>
            <a:pPr>
              <a:buFontTx/>
              <a:buChar char="•"/>
            </a:pPr>
            <a:r>
              <a:rPr lang="en-US" smtClean="0"/>
              <a:t>It is programmed to remember the sequence of processing stages and how switches are set for each stage.</a:t>
            </a:r>
          </a:p>
          <a:p>
            <a:pPr>
              <a:buFontTx/>
              <a:buChar char="•"/>
            </a:pPr>
            <a:r>
              <a:rPr lang="en-US" smtClean="0"/>
              <a:t>With each beat of the system clock, the control unit moves each switch to the correct on or off setting and then performs the work of that stage.</a:t>
            </a:r>
          </a:p>
        </p:txBody>
      </p:sp>
      <p:sp>
        <p:nvSpPr>
          <p:cNvPr id="60419" name="Slide Number Placeholder 3"/>
          <p:cNvSpPr>
            <a:spLocks noGrp="1"/>
          </p:cNvSpPr>
          <p:nvPr>
            <p:ph type="sldNum" sz="quarter" idx="5"/>
          </p:nvPr>
        </p:nvSpPr>
        <p:spPr>
          <a:xfrm>
            <a:off x="3884613" y="8685213"/>
            <a:ext cx="2971800" cy="457200"/>
          </a:xfrm>
          <a:prstGeom prst="rect">
            <a:avLst/>
          </a:prstGeom>
          <a:noFill/>
        </p:spPr>
        <p:txBody>
          <a:bodyPr/>
          <a:lstStyle/>
          <a:p>
            <a:fld id="{1B829D94-8852-4E75-B8A9-3639CD8DA0C1}" type="slidenum">
              <a:rPr lang="en-US" smtClean="0"/>
              <a:pPr/>
              <a:t>40</a:t>
            </a:fld>
            <a:endParaRPr lang="en-US" smtClean="0"/>
          </a:p>
        </p:txBody>
      </p:sp>
    </p:spTree>
    <p:extLst>
      <p:ext uri="{BB962C8B-B14F-4D97-AF65-F5344CB8AC3E}">
        <p14:creationId xmlns:p14="http://schemas.microsoft.com/office/powerpoint/2010/main" val="349013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pPr lvl="1">
              <a:buFontTx/>
              <a:buChar char="•"/>
            </a:pPr>
            <a:endParaRPr lang="en-US" dirty="0" smtClean="0"/>
          </a:p>
        </p:txBody>
      </p:sp>
      <p:sp>
        <p:nvSpPr>
          <p:cNvPr id="60419" name="Slide Number Placeholder 3"/>
          <p:cNvSpPr>
            <a:spLocks noGrp="1"/>
          </p:cNvSpPr>
          <p:nvPr>
            <p:ph type="sldNum" sz="quarter" idx="5"/>
          </p:nvPr>
        </p:nvSpPr>
        <p:spPr>
          <a:xfrm>
            <a:off x="3884613" y="8685213"/>
            <a:ext cx="2971800" cy="457200"/>
          </a:xfrm>
          <a:prstGeom prst="rect">
            <a:avLst/>
          </a:prstGeom>
          <a:noFill/>
        </p:spPr>
        <p:txBody>
          <a:bodyPr/>
          <a:lstStyle/>
          <a:p>
            <a:fld id="{1B829D94-8852-4E75-B8A9-3639CD8DA0C1}" type="slidenum">
              <a:rPr lang="en-US" smtClean="0"/>
              <a:pPr/>
              <a:t>41</a:t>
            </a:fld>
            <a:endParaRPr lang="en-US" smtClean="0"/>
          </a:p>
        </p:txBody>
      </p:sp>
    </p:spTree>
    <p:extLst>
      <p:ext uri="{BB962C8B-B14F-4D97-AF65-F5344CB8AC3E}">
        <p14:creationId xmlns:p14="http://schemas.microsoft.com/office/powerpoint/2010/main" val="63497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Stage 1</a:t>
            </a:r>
          </a:p>
          <a:p>
            <a:r>
              <a:rPr lang="en-US" sz="1200" dirty="0" smtClean="0">
                <a:effectLst/>
              </a:rPr>
              <a:t>Data and program instructions stored in various areas of the computer</a:t>
            </a:r>
          </a:p>
          <a:p>
            <a:r>
              <a:rPr lang="en-US" sz="1200" dirty="0" smtClean="0">
                <a:effectLst/>
              </a:rPr>
              <a:t>Data moved from storage to RAM</a:t>
            </a:r>
          </a:p>
          <a:p>
            <a:r>
              <a:rPr lang="en-US" sz="1200" dirty="0" smtClean="0">
                <a:effectLst/>
              </a:rPr>
              <a:t>CPU accesses RAM and moves data into registers </a:t>
            </a:r>
          </a:p>
          <a:p>
            <a:r>
              <a:rPr lang="en-US" sz="1200" dirty="0" smtClean="0">
                <a:effectLst/>
              </a:rPr>
              <a:t>Cache memory</a:t>
            </a:r>
          </a:p>
          <a:p>
            <a:pPr lvl="1"/>
            <a:r>
              <a:rPr lang="en-US" sz="1200" dirty="0" smtClean="0">
                <a:effectLst/>
              </a:rPr>
              <a:t>Stores recent or frequently used instructions</a:t>
            </a:r>
          </a:p>
          <a:p>
            <a:pPr lvl="1"/>
            <a:r>
              <a:rPr lang="en-US" sz="1200" dirty="0" smtClean="0">
                <a:effectLst/>
              </a:rPr>
              <a:t>Faster to access than RAM</a:t>
            </a:r>
          </a:p>
          <a:p>
            <a:pPr lvl="1"/>
            <a:endParaRPr lang="en-US" sz="1200" dirty="0" smtClean="0">
              <a:effectLst/>
            </a:endParaRPr>
          </a:p>
          <a:p>
            <a:r>
              <a:rPr lang="en-US" sz="1200" dirty="0" smtClean="0">
                <a:effectLst/>
              </a:rPr>
              <a:t>Step 2 The Decode Stage</a:t>
            </a:r>
          </a:p>
          <a:p>
            <a:r>
              <a:rPr lang="en-US" sz="1200" dirty="0" smtClean="0">
                <a:effectLst/>
              </a:rPr>
              <a:t>The CPU’s control unit decodes a program’s instructions into commands</a:t>
            </a:r>
          </a:p>
          <a:p>
            <a:r>
              <a:rPr lang="en-US" sz="1200" dirty="0" smtClean="0">
                <a:effectLst/>
              </a:rPr>
              <a:t>Instruction set </a:t>
            </a:r>
          </a:p>
          <a:p>
            <a:pPr lvl="1"/>
            <a:r>
              <a:rPr lang="en-US" sz="1200" dirty="0" smtClean="0">
                <a:effectLst/>
              </a:rPr>
              <a:t>The collection of commands a CPU can interpret</a:t>
            </a:r>
          </a:p>
          <a:p>
            <a:pPr lvl="1"/>
            <a:r>
              <a:rPr lang="en-US" sz="1200" dirty="0" smtClean="0">
                <a:effectLst/>
              </a:rPr>
              <a:t>Written in assembly language for programmers.</a:t>
            </a:r>
          </a:p>
          <a:p>
            <a:pPr lvl="1"/>
            <a:r>
              <a:rPr lang="en-US" sz="1200" dirty="0" smtClean="0">
                <a:effectLst/>
              </a:rPr>
              <a:t>Assembly language is translated into machine language for the CPU</a:t>
            </a:r>
          </a:p>
          <a:p>
            <a:pPr lvl="0"/>
            <a:endParaRPr lang="en-US" sz="1200" dirty="0" smtClean="0">
              <a:effectLst/>
            </a:endParaRPr>
          </a:p>
          <a:p>
            <a:r>
              <a:rPr lang="en-US" sz="1200" dirty="0" smtClean="0">
                <a:effectLst/>
              </a:rPr>
              <a:t>Stage 3 The Execute Cycle</a:t>
            </a:r>
          </a:p>
          <a:p>
            <a:r>
              <a:rPr lang="en-US" sz="1200" dirty="0" smtClean="0">
                <a:effectLst/>
              </a:rPr>
              <a:t>Arithmetic logic unit (ALU) performs </a:t>
            </a:r>
          </a:p>
          <a:p>
            <a:pPr lvl="1"/>
            <a:r>
              <a:rPr lang="en-US" sz="1200" dirty="0" smtClean="0">
                <a:effectLst/>
              </a:rPr>
              <a:t>Mathematical operations</a:t>
            </a:r>
          </a:p>
          <a:p>
            <a:pPr lvl="2"/>
            <a:r>
              <a:rPr lang="en-US" sz="1200" dirty="0" smtClean="0">
                <a:effectLst/>
              </a:rPr>
              <a:t>Addition</a:t>
            </a:r>
          </a:p>
          <a:p>
            <a:pPr lvl="2"/>
            <a:r>
              <a:rPr lang="en-US" sz="1200" dirty="0" smtClean="0">
                <a:effectLst/>
              </a:rPr>
              <a:t>Subtraction</a:t>
            </a:r>
          </a:p>
          <a:p>
            <a:pPr lvl="2"/>
            <a:r>
              <a:rPr lang="en-US" sz="1200" dirty="0" smtClean="0">
                <a:effectLst/>
              </a:rPr>
              <a:t>Multiplication</a:t>
            </a:r>
          </a:p>
          <a:p>
            <a:pPr lvl="2"/>
            <a:r>
              <a:rPr lang="en-US" sz="1200" dirty="0" smtClean="0">
                <a:effectLst/>
              </a:rPr>
              <a:t>Division</a:t>
            </a:r>
          </a:p>
          <a:p>
            <a:pPr lvl="1"/>
            <a:r>
              <a:rPr lang="en-US" sz="1200" dirty="0" smtClean="0">
                <a:effectLst/>
              </a:rPr>
              <a:t>Test comparisons (&lt;, &gt;, =)</a:t>
            </a:r>
          </a:p>
          <a:p>
            <a:pPr lvl="1"/>
            <a:r>
              <a:rPr lang="en-US" sz="1200" dirty="0" smtClean="0">
                <a:effectLst/>
              </a:rPr>
              <a:t>Logical OR, AND, and NOT operations</a:t>
            </a:r>
          </a:p>
          <a:p>
            <a:pPr lvl="1"/>
            <a:endParaRPr lang="en-US" sz="1200" dirty="0" smtClean="0">
              <a:effectLst/>
            </a:endParaRPr>
          </a:p>
          <a:p>
            <a:r>
              <a:rPr lang="en-US" sz="1200" dirty="0" smtClean="0">
                <a:effectLst/>
              </a:rPr>
              <a:t>Stage 4 The Store Stage</a:t>
            </a:r>
          </a:p>
          <a:p>
            <a:r>
              <a:rPr lang="en-US" sz="1200" dirty="0" smtClean="0">
                <a:effectLst/>
              </a:rPr>
              <a:t>Results produced by the ALU in Stage 3 are stored in the registers</a:t>
            </a:r>
          </a:p>
          <a:p>
            <a:endParaRPr lang="en-US" dirty="0"/>
          </a:p>
        </p:txBody>
      </p:sp>
    </p:spTree>
    <p:extLst>
      <p:ext uri="{BB962C8B-B14F-4D97-AF65-F5344CB8AC3E}">
        <p14:creationId xmlns:p14="http://schemas.microsoft.com/office/powerpoint/2010/main" val="391998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pPr>
              <a:buFontTx/>
              <a:buChar char="•"/>
            </a:pPr>
            <a:r>
              <a:rPr lang="en-US" dirty="0" smtClean="0"/>
              <a:t>To move from one stage of the machine cycle to the next, the motherboard contains a built-in system clock that acts like a metronome, keeping a steady beat and thereby controlling when the CPU moves to the next stage of processing.</a:t>
            </a:r>
          </a:p>
          <a:p>
            <a:pPr>
              <a:buFontTx/>
              <a:buChar char="•"/>
            </a:pPr>
            <a:r>
              <a:rPr lang="en-US" dirty="0" smtClean="0"/>
              <a:t>These steady beats or “ticks” of the system clock, known as the clock cycle, set the pace by which the computer moves from process to process. The pace, known as clock speed, is measured in hertz (Hz), a unit of measure that describes how many times something happens per second. Today’s system clocks are measured in gigahertz (GHz) or one billion clock ticks per second.</a:t>
            </a:r>
          </a:p>
          <a:p>
            <a:endParaRPr lang="en-US" dirty="0" smtClean="0"/>
          </a:p>
        </p:txBody>
      </p:sp>
      <p:sp>
        <p:nvSpPr>
          <p:cNvPr id="58371" name="Slide Number Placeholder 3"/>
          <p:cNvSpPr>
            <a:spLocks noGrp="1"/>
          </p:cNvSpPr>
          <p:nvPr>
            <p:ph type="sldNum" sz="quarter" idx="5"/>
          </p:nvPr>
        </p:nvSpPr>
        <p:spPr>
          <a:xfrm>
            <a:off x="3884613" y="8685213"/>
            <a:ext cx="2971800" cy="457200"/>
          </a:xfrm>
          <a:prstGeom prst="rect">
            <a:avLst/>
          </a:prstGeom>
          <a:noFill/>
        </p:spPr>
        <p:txBody>
          <a:bodyPr/>
          <a:lstStyle/>
          <a:p>
            <a:fld id="{D68A4092-B9E8-4807-9B14-78CB010B1882}" type="slidenum">
              <a:rPr lang="en-US" smtClean="0"/>
              <a:pPr/>
              <a:t>44</a:t>
            </a:fld>
            <a:endParaRPr lang="en-US" smtClean="0"/>
          </a:p>
        </p:txBody>
      </p:sp>
    </p:spTree>
    <p:extLst>
      <p:ext uri="{BB962C8B-B14F-4D97-AF65-F5344CB8AC3E}">
        <p14:creationId xmlns:p14="http://schemas.microsoft.com/office/powerpoint/2010/main" val="1799779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pPr>
              <a:buFontTx/>
              <a:buChar char="•"/>
            </a:pPr>
            <a:r>
              <a:rPr lang="en-US" dirty="0" smtClean="0"/>
              <a:t>Gordon Moore, the cofounder of processor manufacturer Intel, predicted more than 40 years ago that the number of transistors on a processor would double every 18 months. Known as Moore’s Law, this prediction has been remarkably accurate—but only with tremendous engineering ingenuity. </a:t>
            </a:r>
          </a:p>
          <a:p>
            <a:pPr>
              <a:buFontTx/>
              <a:buChar char="•"/>
            </a:pPr>
            <a:r>
              <a:rPr lang="en-US" dirty="0" smtClean="0"/>
              <a:t>The first 8086 chip had only 29,000 transistors and ran at 5 </a:t>
            </a:r>
            <a:r>
              <a:rPr lang="en-US" dirty="0" err="1" smtClean="0"/>
              <a:t>MHz.</a:t>
            </a:r>
            <a:r>
              <a:rPr lang="en-US" dirty="0" smtClean="0"/>
              <a:t> </a:t>
            </a:r>
          </a:p>
          <a:p>
            <a:pPr>
              <a:buFontTx/>
              <a:buChar char="•"/>
            </a:pPr>
            <a:r>
              <a:rPr lang="en-US" dirty="0" smtClean="0"/>
              <a:t>Today’s </a:t>
            </a:r>
            <a:r>
              <a:rPr lang="en-US" dirty="0" err="1" smtClean="0"/>
              <a:t>Penryn</a:t>
            </a:r>
            <a:r>
              <a:rPr lang="en-US" dirty="0" smtClean="0"/>
              <a:t> chip (for notebook computers) has 820 million transistors and runs at 2.6 GHz—more than 200 times faster than its original counterpart. </a:t>
            </a:r>
          </a:p>
        </p:txBody>
      </p:sp>
      <p:sp>
        <p:nvSpPr>
          <p:cNvPr id="72707" name="Slide Number Placeholder 3"/>
          <p:cNvSpPr>
            <a:spLocks noGrp="1"/>
          </p:cNvSpPr>
          <p:nvPr>
            <p:ph type="sldNum" sz="quarter" idx="5"/>
          </p:nvPr>
        </p:nvSpPr>
        <p:spPr>
          <a:xfrm>
            <a:off x="3884613" y="8685213"/>
            <a:ext cx="2971800" cy="457200"/>
          </a:xfrm>
          <a:prstGeom prst="rect">
            <a:avLst/>
          </a:prstGeom>
          <a:noFill/>
        </p:spPr>
        <p:txBody>
          <a:bodyPr/>
          <a:lstStyle/>
          <a:p>
            <a:fld id="{31D2EC19-E47B-4436-9069-C0AD991D564E}" type="slidenum">
              <a:rPr lang="en-US" smtClean="0"/>
              <a:pPr/>
              <a:t>46</a:t>
            </a:fld>
            <a:endParaRPr lang="en-US" smtClean="0"/>
          </a:p>
        </p:txBody>
      </p:sp>
    </p:spTree>
    <p:extLst>
      <p:ext uri="{BB962C8B-B14F-4D97-AF65-F5344CB8AC3E}">
        <p14:creationId xmlns:p14="http://schemas.microsoft.com/office/powerpoint/2010/main" val="2414312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75108" name="Footer Placeholder 3"/>
          <p:cNvSpPr>
            <a:spLocks noGrp="1"/>
          </p:cNvSpPr>
          <p:nvPr>
            <p:ph type="ftr" sz="quarter" idx="4"/>
          </p:nvPr>
        </p:nvSpPr>
        <p:spPr>
          <a:xfrm>
            <a:off x="0" y="8829675"/>
            <a:ext cx="3038475"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Times New Roman" panose="02020603050405020304" pitchFamily="18" charset="0"/>
              </a:rPr>
              <a:t>© The KTP Company, 2005</a:t>
            </a:r>
          </a:p>
          <a:p>
            <a:pPr eaLnBrk="1" hangingPunct="1"/>
            <a:endParaRPr lang="en-US" altLang="en-US" smtClean="0">
              <a:latin typeface="Times New Roman" panose="02020603050405020304" pitchFamily="18" charset="0"/>
            </a:endParaRPr>
          </a:p>
        </p:txBody>
      </p:sp>
      <p:sp>
        <p:nvSpPr>
          <p:cNvPr id="5" name="Slide Number Placeholder 4"/>
          <p:cNvSpPr>
            <a:spLocks noGrp="1"/>
          </p:cNvSpPr>
          <p:nvPr>
            <p:ph type="sldNum" sz="quarter" idx="5"/>
          </p:nvPr>
        </p:nvSpPr>
        <p:spPr>
          <a:xfrm>
            <a:off x="3971925" y="8829675"/>
            <a:ext cx="3038475" cy="466725"/>
          </a:xfrm>
          <a:prstGeom prst="rect">
            <a:avLst/>
          </a:prstGeom>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59B1F0-25FF-488A-ACC1-A6585B39F7E6}" type="slidenum">
              <a:rPr lang="en-US" altLang="en-US">
                <a:latin typeface="Times New Roman" panose="02020603050405020304" pitchFamily="18" charset="0"/>
              </a:rPr>
              <a:pPr eaLnBrk="1" hangingPunct="1"/>
              <a:t>47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25750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4459288" y="0"/>
            <a:ext cx="3413125" cy="457200"/>
          </a:xfrm>
          <a:prstGeom prst="rect">
            <a:avLst/>
          </a:prstGeom>
          <a:noFill/>
          <a:ln w="12700">
            <a:noFill/>
            <a:miter lim="800000"/>
            <a:headEnd/>
            <a:tailEnd/>
          </a:ln>
        </p:spPr>
        <p:txBody>
          <a:bodyPr/>
          <a:lstStyle/>
          <a:p>
            <a:pPr eaLnBrk="0" hangingPunct="0"/>
            <a:endParaRPr lang="en-US" dirty="0"/>
          </a:p>
        </p:txBody>
      </p:sp>
      <p:sp>
        <p:nvSpPr>
          <p:cNvPr id="34818" name="Rectangle 3"/>
          <p:cNvSpPr>
            <a:spLocks noChangeArrowheads="1"/>
          </p:cNvSpPr>
          <p:nvPr/>
        </p:nvSpPr>
        <p:spPr bwMode="auto">
          <a:xfrm>
            <a:off x="4459288" y="8685213"/>
            <a:ext cx="3413125" cy="457200"/>
          </a:xfrm>
          <a:prstGeom prst="rect">
            <a:avLst/>
          </a:prstGeom>
          <a:noFill/>
          <a:ln w="12700">
            <a:noFill/>
            <a:miter lim="800000"/>
            <a:headEnd/>
            <a:tailEnd/>
          </a:ln>
        </p:spPr>
        <p:txBody>
          <a:bodyPr lIns="90488" tIns="44450" rIns="90488" bIns="44450" anchor="b"/>
          <a:lstStyle/>
          <a:p>
            <a:pPr algn="r" eaLnBrk="0" hangingPunct="0"/>
            <a:r>
              <a:rPr lang="en-US" sz="1200" dirty="0">
                <a:latin typeface="Arial" charset="0"/>
              </a:rPr>
              <a:t>3</a:t>
            </a:r>
          </a:p>
        </p:txBody>
      </p:sp>
      <p:sp>
        <p:nvSpPr>
          <p:cNvPr id="34819" name="Rectangle 4"/>
          <p:cNvSpPr>
            <a:spLocks noChangeArrowheads="1"/>
          </p:cNvSpPr>
          <p:nvPr/>
        </p:nvSpPr>
        <p:spPr bwMode="auto">
          <a:xfrm>
            <a:off x="0" y="8685213"/>
            <a:ext cx="3411538" cy="457200"/>
          </a:xfrm>
          <a:prstGeom prst="rect">
            <a:avLst/>
          </a:prstGeom>
          <a:noFill/>
          <a:ln w="12700">
            <a:noFill/>
            <a:miter lim="800000"/>
            <a:headEnd/>
            <a:tailEnd/>
          </a:ln>
        </p:spPr>
        <p:txBody>
          <a:bodyPr/>
          <a:lstStyle/>
          <a:p>
            <a:pPr eaLnBrk="0" hangingPunct="0"/>
            <a:endParaRPr lang="en-US" dirty="0"/>
          </a:p>
        </p:txBody>
      </p:sp>
      <p:sp>
        <p:nvSpPr>
          <p:cNvPr id="34820" name="Rectangle 5"/>
          <p:cNvSpPr>
            <a:spLocks noChangeArrowheads="1"/>
          </p:cNvSpPr>
          <p:nvPr/>
        </p:nvSpPr>
        <p:spPr bwMode="auto">
          <a:xfrm>
            <a:off x="0" y="0"/>
            <a:ext cx="3411538" cy="457200"/>
          </a:xfrm>
          <a:prstGeom prst="rect">
            <a:avLst/>
          </a:prstGeom>
          <a:noFill/>
          <a:ln w="12700">
            <a:noFill/>
            <a:miter lim="800000"/>
            <a:headEnd/>
            <a:tailEnd/>
          </a:ln>
        </p:spPr>
        <p:txBody>
          <a:bodyPr/>
          <a:lstStyle/>
          <a:p>
            <a:pPr eaLnBrk="0" hangingPunct="0"/>
            <a:endParaRPr lang="en-US" dirty="0"/>
          </a:p>
        </p:txBody>
      </p:sp>
      <p:sp>
        <p:nvSpPr>
          <p:cNvPr id="34821" name="Rectangle 6"/>
          <p:cNvSpPr>
            <a:spLocks noGrp="1" noRot="1" noChangeAspect="1" noChangeArrowheads="1" noTextEdit="1"/>
          </p:cNvSpPr>
          <p:nvPr>
            <p:ph type="sldImg"/>
          </p:nvPr>
        </p:nvSpPr>
        <p:spPr>
          <a:ln cap="flat"/>
        </p:spPr>
      </p:sp>
      <p:sp>
        <p:nvSpPr>
          <p:cNvPr id="34822" name="Rectangle 7"/>
          <p:cNvSpPr>
            <a:spLocks noGrp="1" noChangeArrowheads="1"/>
          </p:cNvSpPr>
          <p:nvPr>
            <p:ph type="body" idx="1"/>
          </p:nvPr>
        </p:nvSpPr>
        <p:spPr>
          <a:noFill/>
          <a:ln w="9525"/>
        </p:spPr>
        <p:txBody>
          <a:bodyPr/>
          <a:lstStyle/>
          <a:p>
            <a:r>
              <a:rPr lang="en-US" dirty="0" smtClean="0"/>
              <a:t>topics include:</a:t>
            </a:r>
          </a:p>
          <a:p>
            <a:pPr>
              <a:buClr>
                <a:schemeClr val="tx1"/>
              </a:buClr>
              <a:buFontTx/>
              <a:buChar char="•"/>
            </a:pPr>
            <a:r>
              <a:rPr lang="en-US" dirty="0" smtClean="0"/>
              <a:t>Functions of a computer</a:t>
            </a:r>
          </a:p>
          <a:p>
            <a:pPr>
              <a:buClr>
                <a:schemeClr val="tx1"/>
              </a:buClr>
              <a:buFontTx/>
              <a:buChar char="•"/>
            </a:pPr>
            <a:r>
              <a:rPr lang="en-US" dirty="0" smtClean="0"/>
              <a:t>The difference between data and information</a:t>
            </a:r>
          </a:p>
          <a:p>
            <a:pPr>
              <a:buClr>
                <a:schemeClr val="tx1"/>
              </a:buClr>
              <a:buFontTx/>
              <a:buChar char="•"/>
            </a:pPr>
            <a:r>
              <a:rPr lang="en-US" dirty="0" smtClean="0"/>
              <a:t>The definition of bits and bytes</a:t>
            </a:r>
          </a:p>
          <a:p>
            <a:pPr>
              <a:buClr>
                <a:schemeClr val="tx1"/>
              </a:buClr>
              <a:buFontTx/>
              <a:buChar char="•"/>
            </a:pPr>
            <a:r>
              <a:rPr lang="en-US" dirty="0" smtClean="0"/>
              <a:t>Input devices</a:t>
            </a:r>
          </a:p>
          <a:p>
            <a:pPr>
              <a:buClr>
                <a:schemeClr val="tx1"/>
              </a:buClr>
              <a:buFontTx/>
              <a:buChar char="•"/>
            </a:pPr>
            <a:r>
              <a:rPr lang="en-US" dirty="0" smtClean="0"/>
              <a:t>Output devices</a:t>
            </a:r>
          </a:p>
          <a:p>
            <a:pPr>
              <a:buClr>
                <a:schemeClr val="tx1"/>
              </a:buClr>
              <a:buFontTx/>
              <a:buChar char="•"/>
            </a:pPr>
            <a:r>
              <a:rPr lang="en-US" dirty="0" smtClean="0"/>
              <a:t>Processing</a:t>
            </a:r>
          </a:p>
          <a:p>
            <a:pPr>
              <a:buClr>
                <a:schemeClr val="tx1"/>
              </a:buClr>
              <a:buFontTx/>
              <a:buChar char="•"/>
            </a:pPr>
            <a:r>
              <a:rPr lang="en-US" dirty="0" smtClean="0"/>
              <a:t>Storage</a:t>
            </a:r>
          </a:p>
          <a:p>
            <a:pPr>
              <a:buClr>
                <a:schemeClr val="tx1"/>
              </a:buClr>
              <a:buFontTx/>
              <a:buChar char="•"/>
            </a:pPr>
            <a:r>
              <a:rPr lang="en-US" dirty="0" smtClean="0"/>
              <a:t>Ergonomics</a:t>
            </a:r>
          </a:p>
          <a:p>
            <a:endParaRPr lang="en-US" dirty="0" smtClean="0"/>
          </a:p>
        </p:txBody>
      </p:sp>
    </p:spTree>
    <p:extLst>
      <p:ext uri="{BB962C8B-B14F-4D97-AF65-F5344CB8AC3E}">
        <p14:creationId xmlns:p14="http://schemas.microsoft.com/office/powerpoint/2010/main" val="1810765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xfrm>
            <a:off x="3884613" y="8685213"/>
            <a:ext cx="2971800" cy="457200"/>
          </a:xfrm>
          <a:prstGeom prst="rect">
            <a:avLst/>
          </a:prstGeom>
          <a:noFill/>
        </p:spPr>
        <p:txBody>
          <a:bodyPr/>
          <a:lstStyle/>
          <a:p>
            <a:fld id="{7C887120-E43A-4481-A54F-FC30D213BE12}" type="slidenum">
              <a:rPr lang="en-US" smtClean="0"/>
              <a:pPr/>
              <a:t>49</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marL="228600" indent="-228600" eaLnBrk="1" hangingPunct="1">
              <a:buFontTx/>
              <a:buChar char="•"/>
            </a:pPr>
            <a:r>
              <a:rPr lang="en-US" dirty="0" smtClean="0"/>
              <a:t>The system unit is the box that contains the central electronic components of the computer. </a:t>
            </a:r>
          </a:p>
          <a:p>
            <a:pPr marL="228600" indent="-228600" eaLnBrk="1" hangingPunct="1">
              <a:buFontTx/>
              <a:buChar char="•"/>
            </a:pPr>
            <a:r>
              <a:rPr lang="en-US" dirty="0" smtClean="0"/>
              <a:t>The central processing unit (CPU) performs functions like adding, subtracting, moving data around the system, and so on, using nothing but a large number of on/off switches. </a:t>
            </a:r>
          </a:p>
          <a:p>
            <a:pPr marL="228600" indent="-228600" eaLnBrk="1" hangingPunct="1">
              <a:buFontTx/>
              <a:buChar char="•"/>
            </a:pPr>
            <a:r>
              <a:rPr lang="en-US" dirty="0" smtClean="0"/>
              <a:t>The</a:t>
            </a:r>
            <a:r>
              <a:rPr lang="en-US" b="1" dirty="0" smtClean="0"/>
              <a:t> </a:t>
            </a:r>
            <a:r>
              <a:rPr lang="en-US" dirty="0" smtClean="0"/>
              <a:t>binary language consists of just two numbers: 0 and 1. Everything a computer does, such as process data or print a report, is broken down into a series of 0s and 1s. Electrical switches are devices inside the computer that can be flipped between these two states: 1 or 0, on or off. Computers use 0s and 1s to process data because they are electronic, digital machines.</a:t>
            </a:r>
            <a:endParaRPr lang="en-US" dirty="0" smtClean="0">
              <a:latin typeface="Helvetica" pitchFamily="34" charset="0"/>
            </a:endParaRPr>
          </a:p>
        </p:txBody>
      </p:sp>
    </p:spTree>
    <p:extLst>
      <p:ext uri="{BB962C8B-B14F-4D97-AF65-F5344CB8AC3E}">
        <p14:creationId xmlns:p14="http://schemas.microsoft.com/office/powerpoint/2010/main" val="483021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xfrm>
            <a:off x="3884613" y="8685213"/>
            <a:ext cx="2971800" cy="457200"/>
          </a:xfrm>
          <a:prstGeom prst="rect">
            <a:avLst/>
          </a:prstGeom>
          <a:noFill/>
        </p:spPr>
        <p:txBody>
          <a:bodyPr/>
          <a:lstStyle/>
          <a:p>
            <a:fld id="{07287702-9E6B-49DA-B0A7-5FC88D3D8409}" type="slidenum">
              <a:rPr lang="en-US" smtClean="0"/>
              <a:pPr/>
              <a:t>50</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buFontTx/>
              <a:buChar char="•"/>
            </a:pPr>
            <a:r>
              <a:rPr lang="en-US" smtClean="0"/>
              <a:t>The earliest generation of electronic computers used vacuum tubes as switches. </a:t>
            </a:r>
          </a:p>
          <a:p>
            <a:pPr eaLnBrk="1" hangingPunct="1">
              <a:buFontTx/>
              <a:buChar char="•"/>
            </a:pPr>
            <a:r>
              <a:rPr lang="en-US" smtClean="0"/>
              <a:t>Vacuum tubes act as computer switches by allowing or blocking the flow of electrical current. </a:t>
            </a:r>
          </a:p>
          <a:p>
            <a:pPr eaLnBrk="1" hangingPunct="1">
              <a:buFontTx/>
              <a:buChar char="•"/>
            </a:pPr>
            <a:r>
              <a:rPr lang="en-US" smtClean="0"/>
              <a:t>The problem with vacuum tubes is that they take up a lot of space, generate a lot of heat, and must be replaced frequently. </a:t>
            </a:r>
          </a:p>
          <a:p>
            <a:pPr eaLnBrk="1" hangingPunct="1">
              <a:buFontTx/>
              <a:buChar char="•"/>
            </a:pPr>
            <a:endParaRPr lang="en-US" smtClean="0">
              <a:solidFill>
                <a:srgbClr val="000000"/>
              </a:solidFill>
            </a:endParaRPr>
          </a:p>
        </p:txBody>
      </p:sp>
    </p:spTree>
    <p:extLst>
      <p:ext uri="{BB962C8B-B14F-4D97-AF65-F5344CB8AC3E}">
        <p14:creationId xmlns:p14="http://schemas.microsoft.com/office/powerpoint/2010/main" val="2960984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p:spPr>
        <p:txBody>
          <a:bodyPr/>
          <a:lstStyle/>
          <a:p>
            <a:fld id="{14D8A111-226B-4C01-9E4D-9E7525CCE65D}" type="slidenum">
              <a:rPr lang="en-US" smtClean="0"/>
              <a:pPr/>
              <a:t>52</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buFontTx/>
              <a:buChar char="•"/>
            </a:pPr>
            <a:r>
              <a:rPr lang="en-US" smtClean="0"/>
              <a:t>Transistors are electrical switches that are built out of layers of the semiconductor material silicon. The silicon allows electrical current to flow easily when a certain voltage is applied, and it prevents electrical current from flowing otherwise, thus behaving as an on/off switch.</a:t>
            </a:r>
          </a:p>
          <a:p>
            <a:pPr eaLnBrk="1" hangingPunct="1">
              <a:buFontTx/>
              <a:buChar char="•"/>
            </a:pPr>
            <a:r>
              <a:rPr lang="en-US" smtClean="0"/>
              <a:t>Early transistors were built in separate units as small metal rods, with each rod acting as a single on/off switch. </a:t>
            </a:r>
          </a:p>
          <a:p>
            <a:pPr eaLnBrk="1" hangingPunct="1">
              <a:buFontTx/>
              <a:buChar char="•"/>
            </a:pPr>
            <a:r>
              <a:rPr lang="en-US" smtClean="0"/>
              <a:t>These first transistors were much smaller than vacuum tubes, produced little heat, and could be switched from on to off (allowing or blocking electrical current) quickly.</a:t>
            </a:r>
          </a:p>
          <a:p>
            <a:pPr eaLnBrk="1" hangingPunct="1">
              <a:buFontTx/>
              <a:buChar char="•"/>
            </a:pPr>
            <a:endParaRPr lang="en-US" smtClean="0"/>
          </a:p>
          <a:p>
            <a:pPr eaLnBrk="1" hangingPunct="1"/>
            <a:endParaRPr lang="en-US" smtClean="0"/>
          </a:p>
        </p:txBody>
      </p:sp>
    </p:spTree>
    <p:extLst>
      <p:ext uri="{BB962C8B-B14F-4D97-AF65-F5344CB8AC3E}">
        <p14:creationId xmlns:p14="http://schemas.microsoft.com/office/powerpoint/2010/main" val="1875007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xfrm>
            <a:off x="3884613" y="8685213"/>
            <a:ext cx="2971800" cy="457200"/>
          </a:xfrm>
          <a:prstGeom prst="rect">
            <a:avLst/>
          </a:prstGeom>
          <a:noFill/>
        </p:spPr>
        <p:txBody>
          <a:bodyPr/>
          <a:lstStyle/>
          <a:p>
            <a:fld id="{C98442BC-68CC-48B0-A5BC-F749BEC1F3AC}" type="slidenum">
              <a:rPr lang="en-US" smtClean="0"/>
              <a:pPr/>
              <a:t>53</a:t>
            </a:fld>
            <a:endParaRPr lang="en-US" smtClean="0"/>
          </a:p>
        </p:txBody>
      </p:sp>
      <p:sp>
        <p:nvSpPr>
          <p:cNvPr id="39938"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ln/>
        </p:spPr>
        <p:txBody>
          <a:bodyPr/>
          <a:lstStyle/>
          <a:p>
            <a:pPr marL="171450" indent="-171450" eaLnBrk="1" hangingPunct="1">
              <a:buFont typeface="Arial" pitchFamily="34" charset="0"/>
              <a:buChar char="•"/>
              <a:defRPr/>
            </a:pPr>
            <a:r>
              <a:rPr lang="en-US" dirty="0" smtClean="0"/>
              <a:t>Integrated circuits use advanced fabrication techniques to fit millions of transistors into a quarter inch of silicon. Along with all the many transistors, other components critical to a circuit board (such as resistors, capacitors, and diodes) are also located on the integrated circuit.</a:t>
            </a:r>
          </a:p>
          <a:p>
            <a:pPr eaLnBrk="1" hangingPunct="1">
              <a:buFont typeface="Arial" pitchFamily="34" charset="0"/>
              <a:buNone/>
              <a:defRPr/>
            </a:pPr>
            <a:endParaRPr lang="en-US" dirty="0" smtClean="0">
              <a:solidFill>
                <a:srgbClr val="000000"/>
              </a:solidFill>
              <a:latin typeface="Arial" pitchFamily="34" charset="0"/>
            </a:endParaRPr>
          </a:p>
        </p:txBody>
      </p:sp>
    </p:spTree>
    <p:extLst>
      <p:ext uri="{BB962C8B-B14F-4D97-AF65-F5344CB8AC3E}">
        <p14:creationId xmlns:p14="http://schemas.microsoft.com/office/powerpoint/2010/main" val="2867029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xfrm>
            <a:off x="3884613" y="8685213"/>
            <a:ext cx="2971800" cy="457200"/>
          </a:xfrm>
          <a:prstGeom prst="rect">
            <a:avLst/>
          </a:prstGeom>
          <a:noFill/>
        </p:spPr>
        <p:txBody>
          <a:bodyPr/>
          <a:lstStyle/>
          <a:p>
            <a:fld id="{C591C43A-F427-4702-A40A-BBC446E9F546}" type="slidenum">
              <a:rPr lang="en-US" smtClean="0"/>
              <a:pPr/>
              <a:t>54</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buFontTx/>
              <a:buChar char="•"/>
            </a:pPr>
            <a:r>
              <a:rPr lang="en-US" dirty="0" smtClean="0"/>
              <a:t>Integrated circuits have enabled computer designers to create small yet powerful microprocessors, which are the chips that contain a CPU.</a:t>
            </a:r>
          </a:p>
          <a:p>
            <a:pPr eaLnBrk="1" hangingPunct="1">
              <a:buFontTx/>
              <a:buChar char="•"/>
            </a:pPr>
            <a:r>
              <a:rPr lang="en-US" dirty="0" smtClean="0"/>
              <a:t>In 1971, the Intel 4004 was the first complete microprocessor to be located on a single integrated circuit.</a:t>
            </a:r>
          </a:p>
          <a:p>
            <a:pPr eaLnBrk="1" hangingPunct="1">
              <a:buFontTx/>
              <a:buChar char="•"/>
            </a:pPr>
            <a:r>
              <a:rPr lang="en-US" dirty="0" smtClean="0"/>
              <a:t>Today, more than 500 million transistors can be manufactured in a space as tiny as the nail of your smallest finger.</a:t>
            </a:r>
          </a:p>
          <a:p>
            <a:pPr eaLnBrk="1" hangingPunct="1">
              <a:buFontTx/>
              <a:buChar char="•"/>
            </a:pPr>
            <a:endParaRPr lang="en-US" dirty="0" smtClean="0"/>
          </a:p>
          <a:p>
            <a:pPr eaLnBrk="1" hangingPunct="1"/>
            <a:endParaRPr lang="en-US" dirty="0" smtClean="0">
              <a:latin typeface="Helvetica" pitchFamily="34" charset="0"/>
            </a:endParaRPr>
          </a:p>
        </p:txBody>
      </p:sp>
    </p:spTree>
    <p:extLst>
      <p:ext uri="{BB962C8B-B14F-4D97-AF65-F5344CB8AC3E}">
        <p14:creationId xmlns:p14="http://schemas.microsoft.com/office/powerpoint/2010/main" val="3010534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a:spLocks noGrp="1" noChangeArrowheads="1"/>
          </p:cNvSpPr>
          <p:nvPr>
            <p:ph type="ftr" sz="quarter" idx="4"/>
          </p:nvPr>
        </p:nvSpPr>
        <p:spPr>
          <a:xfrm>
            <a:off x="0" y="8829675"/>
            <a:ext cx="3038475"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t>© The KTP Company, 2005</a:t>
            </a:r>
          </a:p>
          <a:p>
            <a:pPr eaLnBrk="1" hangingPunct="1"/>
            <a:endParaRPr kumimoji="0" lang="en-US" altLang="en-US" sz="1200" smtClean="0">
              <a:latin typeface="Times New Roman" panose="02020603050405020304" pitchFamily="18" charset="0"/>
            </a:endParaRPr>
          </a:p>
        </p:txBody>
      </p:sp>
      <p:sp>
        <p:nvSpPr>
          <p:cNvPr id="169987" name="Rectangle 7"/>
          <p:cNvSpPr>
            <a:spLocks noGrp="1" noChangeArrowheads="1"/>
          </p:cNvSpPr>
          <p:nvPr>
            <p:ph type="sldNum" sz="quarter" idx="5"/>
          </p:nvPr>
        </p:nvSpPr>
        <p:spPr>
          <a:xfrm>
            <a:off x="3971925" y="8829675"/>
            <a:ext cx="3038475" cy="4667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C31A19-E2CC-4F88-87DF-F0F1CB32DE39}" type="slidenum">
              <a:rPr lang="en-US" altLang="en-US">
                <a:latin typeface="Times New Roman" panose="02020603050405020304" pitchFamily="18" charset="0"/>
              </a:rPr>
              <a:pPr eaLnBrk="1" hangingPunct="1"/>
              <a:t>59</a:t>
            </a:fld>
            <a:endParaRPr lang="en-US" altLang="en-US">
              <a:latin typeface="Times New Roman" panose="02020603050405020304" pitchFamily="18" charset="0"/>
            </a:endParaRPr>
          </a:p>
        </p:txBody>
      </p:sp>
      <p:sp>
        <p:nvSpPr>
          <p:cNvPr id="187396" name="Rectangle 2"/>
          <p:cNvSpPr>
            <a:spLocks noGrp="1" noRot="1" noChangeAspect="1" noChangeArrowheads="1" noTextEdit="1"/>
          </p:cNvSpPr>
          <p:nvPr>
            <p:ph type="sldImg"/>
          </p:nvPr>
        </p:nvSpPr>
        <p:spPr>
          <a:ln/>
        </p:spPr>
      </p:sp>
      <p:sp>
        <p:nvSpPr>
          <p:cNvPr id="187397"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3177" tIns="46589" rIns="93177" bIns="46589"/>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53133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6"/>
          <p:cNvSpPr>
            <a:spLocks noGrp="1" noChangeArrowheads="1"/>
          </p:cNvSpPr>
          <p:nvPr>
            <p:ph type="ftr" sz="quarter" idx="4"/>
          </p:nvPr>
        </p:nvSpPr>
        <p:spPr>
          <a:xfrm>
            <a:off x="0" y="8829675"/>
            <a:ext cx="3038475"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t>© The KTP Company, 2005</a:t>
            </a:r>
          </a:p>
          <a:p>
            <a:pPr eaLnBrk="1" hangingPunct="1"/>
            <a:endParaRPr kumimoji="0" lang="en-US" altLang="en-US" sz="1200" smtClean="0">
              <a:latin typeface="Times New Roman" panose="02020603050405020304" pitchFamily="18" charset="0"/>
            </a:endParaRPr>
          </a:p>
        </p:txBody>
      </p:sp>
      <p:sp>
        <p:nvSpPr>
          <p:cNvPr id="171011" name="Rectangle 7"/>
          <p:cNvSpPr>
            <a:spLocks noGrp="1" noChangeArrowheads="1"/>
          </p:cNvSpPr>
          <p:nvPr>
            <p:ph type="sldNum" sz="quarter" idx="5"/>
          </p:nvPr>
        </p:nvSpPr>
        <p:spPr>
          <a:xfrm>
            <a:off x="3971925" y="8829675"/>
            <a:ext cx="3038475" cy="4667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38F523-0AC5-46C0-8B5F-D894573FF62A}" type="slidenum">
              <a:rPr lang="en-US" altLang="en-US">
                <a:latin typeface="Times New Roman" panose="02020603050405020304" pitchFamily="18" charset="0"/>
              </a:rPr>
              <a:pPr eaLnBrk="1" hangingPunct="1"/>
              <a:t>60</a:t>
            </a:fld>
            <a:endParaRPr lang="en-US" altLang="en-US">
              <a:latin typeface="Times New Roman" panose="02020603050405020304" pitchFamily="18" charset="0"/>
            </a:endParaRPr>
          </a:p>
        </p:txBody>
      </p:sp>
      <p:sp>
        <p:nvSpPr>
          <p:cNvPr id="188420" name="Rectangle 2"/>
          <p:cNvSpPr>
            <a:spLocks noGrp="1" noRot="1" noChangeAspect="1" noChangeArrowheads="1" noTextEdit="1"/>
          </p:cNvSpPr>
          <p:nvPr>
            <p:ph type="sldImg"/>
          </p:nvPr>
        </p:nvSpPr>
        <p:spPr>
          <a:ln/>
        </p:spPr>
      </p:sp>
      <p:sp>
        <p:nvSpPr>
          <p:cNvPr id="188421"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3177" tIns="46589" rIns="93177" bIns="46589"/>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94751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6"/>
          <p:cNvSpPr>
            <a:spLocks noGrp="1" noChangeArrowheads="1"/>
          </p:cNvSpPr>
          <p:nvPr>
            <p:ph type="ftr" sz="quarter" idx="4"/>
          </p:nvPr>
        </p:nvSpPr>
        <p:spPr>
          <a:xfrm>
            <a:off x="0" y="8829675"/>
            <a:ext cx="3038475"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t>© The KTP Company, 2005</a:t>
            </a:r>
          </a:p>
          <a:p>
            <a:pPr eaLnBrk="1" hangingPunct="1"/>
            <a:endParaRPr kumimoji="0" lang="en-US" altLang="en-US" sz="1200" smtClean="0">
              <a:latin typeface="Times New Roman" panose="02020603050405020304" pitchFamily="18" charset="0"/>
            </a:endParaRPr>
          </a:p>
        </p:txBody>
      </p:sp>
      <p:sp>
        <p:nvSpPr>
          <p:cNvPr id="172035" name="Rectangle 7"/>
          <p:cNvSpPr>
            <a:spLocks noGrp="1" noChangeArrowheads="1"/>
          </p:cNvSpPr>
          <p:nvPr>
            <p:ph type="sldNum" sz="quarter" idx="5"/>
          </p:nvPr>
        </p:nvSpPr>
        <p:spPr>
          <a:xfrm>
            <a:off x="3971925" y="8829675"/>
            <a:ext cx="3038475" cy="4667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7B1717-D46F-4B18-9C7A-957D28119ACA}" type="slidenum">
              <a:rPr lang="en-US" altLang="en-US">
                <a:latin typeface="Times New Roman" panose="02020603050405020304" pitchFamily="18" charset="0"/>
              </a:rPr>
              <a:pPr eaLnBrk="1" hangingPunct="1"/>
              <a:t>61</a:t>
            </a:fld>
            <a:endParaRPr lang="en-US" altLang="en-US">
              <a:latin typeface="Times New Roman" panose="02020603050405020304" pitchFamily="18" charset="0"/>
            </a:endParaRPr>
          </a:p>
        </p:txBody>
      </p:sp>
      <p:sp>
        <p:nvSpPr>
          <p:cNvPr id="189444" name="Rectangle 2"/>
          <p:cNvSpPr>
            <a:spLocks noGrp="1" noRot="1" noChangeAspect="1" noChangeArrowheads="1" noTextEdit="1"/>
          </p:cNvSpPr>
          <p:nvPr>
            <p:ph type="sldImg"/>
          </p:nvPr>
        </p:nvSpPr>
        <p:spPr>
          <a:ln/>
        </p:spPr>
      </p:sp>
      <p:sp>
        <p:nvSpPr>
          <p:cNvPr id="189445"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3177" tIns="46589" rIns="93177" bIns="46589"/>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7087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6"/>
          <p:cNvSpPr>
            <a:spLocks noGrp="1" noChangeArrowheads="1"/>
          </p:cNvSpPr>
          <p:nvPr>
            <p:ph type="ftr" sz="quarter" idx="4"/>
          </p:nvPr>
        </p:nvSpPr>
        <p:spPr>
          <a:xfrm>
            <a:off x="0" y="8829675"/>
            <a:ext cx="3038475" cy="466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t>© The KTP Company, 2005</a:t>
            </a:r>
          </a:p>
          <a:p>
            <a:pPr eaLnBrk="1" hangingPunct="1"/>
            <a:endParaRPr kumimoji="0" lang="en-US" altLang="en-US" sz="1200" smtClean="0">
              <a:latin typeface="Times New Roman" panose="02020603050405020304" pitchFamily="18" charset="0"/>
            </a:endParaRPr>
          </a:p>
        </p:txBody>
      </p:sp>
      <p:sp>
        <p:nvSpPr>
          <p:cNvPr id="173059" name="Rectangle 7"/>
          <p:cNvSpPr>
            <a:spLocks noGrp="1" noChangeArrowheads="1"/>
          </p:cNvSpPr>
          <p:nvPr>
            <p:ph type="sldNum" sz="quarter" idx="5"/>
          </p:nvPr>
        </p:nvSpPr>
        <p:spPr>
          <a:xfrm>
            <a:off x="3971925" y="8829675"/>
            <a:ext cx="3038475" cy="4667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6CD9C4-BBCD-4B67-9502-1981C1E94ADC}" type="slidenum">
              <a:rPr lang="en-US" altLang="en-US">
                <a:latin typeface="Times New Roman" panose="02020603050405020304" pitchFamily="18" charset="0"/>
              </a:rPr>
              <a:pPr eaLnBrk="1" hangingPunct="1"/>
              <a:t>62</a:t>
            </a:fld>
            <a:endParaRPr lang="en-US" altLang="en-US">
              <a:latin typeface="Times New Roman" panose="02020603050405020304" pitchFamily="18" charset="0"/>
            </a:endParaRPr>
          </a:p>
        </p:txBody>
      </p:sp>
      <p:sp>
        <p:nvSpPr>
          <p:cNvPr id="190468" name="Rectangle 2"/>
          <p:cNvSpPr>
            <a:spLocks noGrp="1" noRot="1" noChangeAspect="1" noChangeArrowheads="1" noTextEdit="1"/>
          </p:cNvSpPr>
          <p:nvPr>
            <p:ph type="sldImg"/>
          </p:nvPr>
        </p:nvSpPr>
        <p:spPr>
          <a:ln/>
        </p:spPr>
      </p:sp>
      <p:sp>
        <p:nvSpPr>
          <p:cNvPr id="190469" name="Rectangle 3"/>
          <p:cNvSpPr>
            <a:spLocks noGrp="1" noChangeArrowheads="1"/>
          </p:cNvSpPr>
          <p:nvPr>
            <p:ph type="body" idx="1"/>
          </p:nvPr>
        </p:nvSpPr>
        <p:spPr bwMode="auto">
          <a:xfrm>
            <a:off x="701675" y="4416425"/>
            <a:ext cx="5607050" cy="4183063"/>
          </a:xfrm>
          <a:prstGeom prst="rect">
            <a:avLst/>
          </a:prstGeom>
          <a:solidFill>
            <a:srgbClr val="FFFFFF"/>
          </a:solidFill>
          <a:ln>
            <a:solidFill>
              <a:srgbClr val="000000"/>
            </a:solidFill>
            <a:miter lim="800000"/>
            <a:headEnd/>
            <a:tailEnd/>
          </a:ln>
        </p:spPr>
        <p:txBody>
          <a:bodyPr lIns="93177" tIns="46589" rIns="93177" bIns="46589"/>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53387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r>
              <a:rPr lang="en-US" dirty="0" smtClean="0"/>
              <a:t>Israeli scientists have devised a computer that runs on DNA molecules and enzymes instead of silicon chips. </a:t>
            </a:r>
            <a:r>
              <a:rPr lang="en-US" smtClean="0"/>
              <a:t>Although it has no practical applications just yet, the computer is extremely fast—it can perform 330 trillion operations per second, approximately 100,000 times as fast as any personal computer on the market today.</a:t>
            </a:r>
          </a:p>
        </p:txBody>
      </p:sp>
      <p:sp>
        <p:nvSpPr>
          <p:cNvPr id="78851" name="Slide Number Placeholder 3"/>
          <p:cNvSpPr>
            <a:spLocks noGrp="1"/>
          </p:cNvSpPr>
          <p:nvPr>
            <p:ph type="sldNum" sz="quarter" idx="5"/>
          </p:nvPr>
        </p:nvSpPr>
        <p:spPr>
          <a:xfrm>
            <a:off x="3884613" y="8685213"/>
            <a:ext cx="2971800" cy="457200"/>
          </a:xfrm>
          <a:prstGeom prst="rect">
            <a:avLst/>
          </a:prstGeom>
          <a:noFill/>
        </p:spPr>
        <p:txBody>
          <a:bodyPr/>
          <a:lstStyle/>
          <a:p>
            <a:fld id="{0D4B05AB-A406-43AC-9001-42F057F49CF5}" type="slidenum">
              <a:rPr lang="en-US" smtClean="0"/>
              <a:pPr/>
              <a:t>63</a:t>
            </a:fld>
            <a:endParaRPr lang="en-US" smtClean="0"/>
          </a:p>
        </p:txBody>
      </p:sp>
    </p:spTree>
    <p:extLst>
      <p:ext uri="{BB962C8B-B14F-4D97-AF65-F5344CB8AC3E}">
        <p14:creationId xmlns:p14="http://schemas.microsoft.com/office/powerpoint/2010/main" val="419606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ChangeArrowheads="1"/>
          </p:cNvSpPr>
          <p:nvPr/>
        </p:nvSpPr>
        <p:spPr bwMode="auto">
          <a:xfrm>
            <a:off x="4459288" y="0"/>
            <a:ext cx="3413125" cy="457200"/>
          </a:xfrm>
          <a:prstGeom prst="rect">
            <a:avLst/>
          </a:prstGeom>
          <a:noFill/>
          <a:ln w="12700">
            <a:noFill/>
            <a:miter lim="800000"/>
            <a:headEnd/>
            <a:tailEnd/>
          </a:ln>
        </p:spPr>
        <p:txBody>
          <a:bodyPr/>
          <a:lstStyle/>
          <a:p>
            <a:pPr eaLnBrk="0" hangingPunct="0"/>
            <a:endParaRPr lang="en-US" dirty="0"/>
          </a:p>
        </p:txBody>
      </p:sp>
      <p:sp>
        <p:nvSpPr>
          <p:cNvPr id="112642" name="Rectangle 3"/>
          <p:cNvSpPr>
            <a:spLocks noChangeArrowheads="1"/>
          </p:cNvSpPr>
          <p:nvPr/>
        </p:nvSpPr>
        <p:spPr bwMode="auto">
          <a:xfrm>
            <a:off x="4459288" y="8685213"/>
            <a:ext cx="3413125" cy="457200"/>
          </a:xfrm>
          <a:prstGeom prst="rect">
            <a:avLst/>
          </a:prstGeom>
          <a:noFill/>
          <a:ln w="12700">
            <a:noFill/>
            <a:miter lim="800000"/>
            <a:headEnd/>
            <a:tailEnd/>
          </a:ln>
        </p:spPr>
        <p:txBody>
          <a:bodyPr lIns="90488" tIns="44450" rIns="90488" bIns="44450" anchor="b"/>
          <a:lstStyle/>
          <a:p>
            <a:pPr algn="r" eaLnBrk="0" hangingPunct="0"/>
            <a:r>
              <a:rPr lang="en-US" sz="1200" dirty="0">
                <a:latin typeface="Arial" charset="0"/>
              </a:rPr>
              <a:t>44</a:t>
            </a:r>
          </a:p>
        </p:txBody>
      </p:sp>
      <p:sp>
        <p:nvSpPr>
          <p:cNvPr id="112643" name="Rectangle 4"/>
          <p:cNvSpPr>
            <a:spLocks noChangeArrowheads="1"/>
          </p:cNvSpPr>
          <p:nvPr/>
        </p:nvSpPr>
        <p:spPr bwMode="auto">
          <a:xfrm>
            <a:off x="0" y="8685213"/>
            <a:ext cx="3411538" cy="457200"/>
          </a:xfrm>
          <a:prstGeom prst="rect">
            <a:avLst/>
          </a:prstGeom>
          <a:noFill/>
          <a:ln w="12700">
            <a:noFill/>
            <a:miter lim="800000"/>
            <a:headEnd/>
            <a:tailEnd/>
          </a:ln>
        </p:spPr>
        <p:txBody>
          <a:bodyPr/>
          <a:lstStyle/>
          <a:p>
            <a:pPr eaLnBrk="0" hangingPunct="0"/>
            <a:endParaRPr lang="en-US" dirty="0"/>
          </a:p>
        </p:txBody>
      </p:sp>
      <p:sp>
        <p:nvSpPr>
          <p:cNvPr id="112644" name="Rectangle 5"/>
          <p:cNvSpPr>
            <a:spLocks noChangeArrowheads="1"/>
          </p:cNvSpPr>
          <p:nvPr/>
        </p:nvSpPr>
        <p:spPr bwMode="auto">
          <a:xfrm>
            <a:off x="0" y="0"/>
            <a:ext cx="3411538" cy="457200"/>
          </a:xfrm>
          <a:prstGeom prst="rect">
            <a:avLst/>
          </a:prstGeom>
          <a:noFill/>
          <a:ln w="12700">
            <a:noFill/>
            <a:miter lim="800000"/>
            <a:headEnd/>
            <a:tailEnd/>
          </a:ln>
        </p:spPr>
        <p:txBody>
          <a:bodyPr/>
          <a:lstStyle/>
          <a:p>
            <a:pPr eaLnBrk="0" hangingPunct="0"/>
            <a:endParaRPr lang="en-US" dirty="0"/>
          </a:p>
        </p:txBody>
      </p:sp>
      <p:sp>
        <p:nvSpPr>
          <p:cNvPr id="112645" name="Rectangle 6"/>
          <p:cNvSpPr>
            <a:spLocks noGrp="1" noRot="1" noChangeAspect="1" noChangeArrowheads="1" noTextEdit="1"/>
          </p:cNvSpPr>
          <p:nvPr>
            <p:ph type="sldImg"/>
          </p:nvPr>
        </p:nvSpPr>
        <p:spPr>
          <a:ln cap="flat"/>
        </p:spPr>
      </p:sp>
      <p:sp>
        <p:nvSpPr>
          <p:cNvPr id="112646" name="Rectangle 7"/>
          <p:cNvSpPr>
            <a:spLocks noGrp="1" noChangeArrowheads="1"/>
          </p:cNvSpPr>
          <p:nvPr>
            <p:ph type="body" idx="1"/>
          </p:nvPr>
        </p:nvSpPr>
        <p:spPr>
          <a:noFill/>
          <a:ln w="9525"/>
        </p:spPr>
        <p:txBody>
          <a:bodyPr/>
          <a:lstStyle/>
          <a:p>
            <a:pPr>
              <a:buClr>
                <a:schemeClr val="tx1"/>
              </a:buClr>
              <a:buFontTx/>
              <a:buChar char="•"/>
            </a:pPr>
            <a:r>
              <a:rPr lang="en-US" dirty="0" smtClean="0">
                <a:latin typeface="Helvetica" pitchFamily="34" charset="0"/>
              </a:rPr>
              <a:t>Random access memory (RAM)</a:t>
            </a:r>
            <a:r>
              <a:rPr lang="en-US" b="1" dirty="0" smtClean="0">
                <a:latin typeface="Helvetica" pitchFamily="34" charset="0"/>
              </a:rPr>
              <a:t> </a:t>
            </a:r>
            <a:r>
              <a:rPr lang="en-US" dirty="0" smtClean="0">
                <a:latin typeface="Helvetica" pitchFamily="34" charset="0"/>
              </a:rPr>
              <a:t>is a series of small cards or modules plugged into slots on the motherboard. The CPU can request any data in RAM. It is then located, opened, and delivered to the CPU for processing in a few billionths of a second.</a:t>
            </a:r>
          </a:p>
          <a:p>
            <a:pPr>
              <a:buClr>
                <a:schemeClr val="tx1"/>
              </a:buClr>
              <a:buFontTx/>
              <a:buChar char="•"/>
            </a:pPr>
            <a:r>
              <a:rPr lang="en-US" dirty="0" smtClean="0">
                <a:latin typeface="Helvetica" pitchFamily="34" charset="0"/>
              </a:rPr>
              <a:t>Because all the contents of RAM are erased when you turn off the computer, RAM is the </a:t>
            </a:r>
            <a:r>
              <a:rPr lang="en-US" i="1" dirty="0" smtClean="0">
                <a:latin typeface="Helvetica" pitchFamily="34" charset="0"/>
              </a:rPr>
              <a:t>temporary</a:t>
            </a:r>
            <a:r>
              <a:rPr lang="en-US" dirty="0" smtClean="0">
                <a:latin typeface="Helvetica" pitchFamily="34" charset="0"/>
              </a:rPr>
              <a:t> or </a:t>
            </a:r>
            <a:r>
              <a:rPr lang="en-US" i="1" dirty="0" smtClean="0">
                <a:latin typeface="Helvetica" pitchFamily="34" charset="0"/>
              </a:rPr>
              <a:t>volatile</a:t>
            </a:r>
            <a:r>
              <a:rPr lang="en-US" dirty="0" smtClean="0">
                <a:latin typeface="Helvetica" pitchFamily="34" charset="0"/>
              </a:rPr>
              <a:t> storage location for the computer. </a:t>
            </a:r>
          </a:p>
          <a:p>
            <a:pPr>
              <a:buClr>
                <a:schemeClr val="tx1"/>
              </a:buClr>
              <a:buFontTx/>
              <a:buChar char="•"/>
            </a:pPr>
            <a:r>
              <a:rPr lang="en-US" dirty="0" smtClean="0">
                <a:latin typeface="Helvetica" pitchFamily="34" charset="0"/>
              </a:rPr>
              <a:t>To save data more permanently, you need to save it to the hard drive or to another permanent storage device such as a CD or flash drive.</a:t>
            </a:r>
          </a:p>
          <a:p>
            <a:pPr>
              <a:buClr>
                <a:schemeClr val="tx1"/>
              </a:buClr>
              <a:buFontTx/>
              <a:buChar char="•"/>
            </a:pPr>
            <a:r>
              <a:rPr lang="en-US" dirty="0" smtClean="0">
                <a:latin typeface="Helvetica" pitchFamily="34" charset="0"/>
              </a:rPr>
              <a:t>Read-only</a:t>
            </a:r>
            <a:r>
              <a:rPr lang="en-US" baseline="0" dirty="0" smtClean="0">
                <a:latin typeface="Helvetica" pitchFamily="34" charset="0"/>
              </a:rPr>
              <a:t> memory (ROM) holds all the instructions the computer needs when it is powered on. The data does not get erased when the power is turned off.</a:t>
            </a:r>
            <a:endParaRPr lang="en-US" dirty="0" smtClean="0">
              <a:latin typeface="Helvetica" pitchFamily="34" charset="0"/>
            </a:endParaRPr>
          </a:p>
        </p:txBody>
      </p:sp>
    </p:spTree>
    <p:extLst>
      <p:ext uri="{BB962C8B-B14F-4D97-AF65-F5344CB8AC3E}">
        <p14:creationId xmlns:p14="http://schemas.microsoft.com/office/powerpoint/2010/main" val="304010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ChangeArrowheads="1"/>
          </p:cNvSpPr>
          <p:nvPr/>
        </p:nvSpPr>
        <p:spPr bwMode="auto">
          <a:xfrm>
            <a:off x="4459288" y="0"/>
            <a:ext cx="3413125" cy="457200"/>
          </a:xfrm>
          <a:prstGeom prst="rect">
            <a:avLst/>
          </a:prstGeom>
          <a:noFill/>
          <a:ln w="12700">
            <a:noFill/>
            <a:miter lim="800000"/>
            <a:headEnd/>
            <a:tailEnd/>
          </a:ln>
        </p:spPr>
        <p:txBody>
          <a:bodyPr/>
          <a:lstStyle/>
          <a:p>
            <a:pPr eaLnBrk="0" hangingPunct="0"/>
            <a:endParaRPr lang="en-US" dirty="0"/>
          </a:p>
        </p:txBody>
      </p:sp>
      <p:sp>
        <p:nvSpPr>
          <p:cNvPr id="112642" name="Rectangle 3"/>
          <p:cNvSpPr>
            <a:spLocks noChangeArrowheads="1"/>
          </p:cNvSpPr>
          <p:nvPr/>
        </p:nvSpPr>
        <p:spPr bwMode="auto">
          <a:xfrm>
            <a:off x="4459288" y="8685213"/>
            <a:ext cx="3413125" cy="457200"/>
          </a:xfrm>
          <a:prstGeom prst="rect">
            <a:avLst/>
          </a:prstGeom>
          <a:noFill/>
          <a:ln w="12700">
            <a:noFill/>
            <a:miter lim="800000"/>
            <a:headEnd/>
            <a:tailEnd/>
          </a:ln>
        </p:spPr>
        <p:txBody>
          <a:bodyPr lIns="90488" tIns="44450" rIns="90488" bIns="44450" anchor="b"/>
          <a:lstStyle/>
          <a:p>
            <a:pPr algn="r" eaLnBrk="0" hangingPunct="0"/>
            <a:r>
              <a:rPr lang="en-US" sz="1200" dirty="0">
                <a:latin typeface="Arial" charset="0"/>
              </a:rPr>
              <a:t>44</a:t>
            </a:r>
          </a:p>
        </p:txBody>
      </p:sp>
      <p:sp>
        <p:nvSpPr>
          <p:cNvPr id="112643" name="Rectangle 4"/>
          <p:cNvSpPr>
            <a:spLocks noChangeArrowheads="1"/>
          </p:cNvSpPr>
          <p:nvPr/>
        </p:nvSpPr>
        <p:spPr bwMode="auto">
          <a:xfrm>
            <a:off x="0" y="8685213"/>
            <a:ext cx="3411538" cy="457200"/>
          </a:xfrm>
          <a:prstGeom prst="rect">
            <a:avLst/>
          </a:prstGeom>
          <a:noFill/>
          <a:ln w="12700">
            <a:noFill/>
            <a:miter lim="800000"/>
            <a:headEnd/>
            <a:tailEnd/>
          </a:ln>
        </p:spPr>
        <p:txBody>
          <a:bodyPr/>
          <a:lstStyle/>
          <a:p>
            <a:pPr eaLnBrk="0" hangingPunct="0"/>
            <a:endParaRPr lang="en-US" dirty="0"/>
          </a:p>
        </p:txBody>
      </p:sp>
      <p:sp>
        <p:nvSpPr>
          <p:cNvPr id="112644" name="Rectangle 5"/>
          <p:cNvSpPr>
            <a:spLocks noChangeArrowheads="1"/>
          </p:cNvSpPr>
          <p:nvPr/>
        </p:nvSpPr>
        <p:spPr bwMode="auto">
          <a:xfrm>
            <a:off x="0" y="0"/>
            <a:ext cx="3411538" cy="457200"/>
          </a:xfrm>
          <a:prstGeom prst="rect">
            <a:avLst/>
          </a:prstGeom>
          <a:noFill/>
          <a:ln w="12700">
            <a:noFill/>
            <a:miter lim="800000"/>
            <a:headEnd/>
            <a:tailEnd/>
          </a:ln>
        </p:spPr>
        <p:txBody>
          <a:bodyPr/>
          <a:lstStyle/>
          <a:p>
            <a:pPr eaLnBrk="0" hangingPunct="0"/>
            <a:endParaRPr lang="en-US" dirty="0"/>
          </a:p>
        </p:txBody>
      </p:sp>
      <p:sp>
        <p:nvSpPr>
          <p:cNvPr id="112645" name="Rectangle 6"/>
          <p:cNvSpPr>
            <a:spLocks noGrp="1" noRot="1" noChangeAspect="1" noChangeArrowheads="1" noTextEdit="1"/>
          </p:cNvSpPr>
          <p:nvPr>
            <p:ph type="sldImg"/>
          </p:nvPr>
        </p:nvSpPr>
        <p:spPr>
          <a:ln cap="flat"/>
        </p:spPr>
      </p:sp>
      <p:sp>
        <p:nvSpPr>
          <p:cNvPr id="112646" name="Rectangle 7"/>
          <p:cNvSpPr>
            <a:spLocks noGrp="1" noChangeArrowheads="1"/>
          </p:cNvSpPr>
          <p:nvPr>
            <p:ph type="body" idx="1"/>
          </p:nvPr>
        </p:nvSpPr>
        <p:spPr>
          <a:noFill/>
          <a:ln w="9525"/>
        </p:spPr>
        <p:txBody>
          <a:bodyPr/>
          <a:lstStyle/>
          <a:p>
            <a:pPr>
              <a:buClr>
                <a:schemeClr val="tx1"/>
              </a:buClr>
              <a:buFontTx/>
              <a:buChar char="•"/>
            </a:pPr>
            <a:r>
              <a:rPr lang="en-US" dirty="0" smtClean="0">
                <a:latin typeface="Helvetica" pitchFamily="34" charset="0"/>
              </a:rPr>
              <a:t>Random access memory (RAM)</a:t>
            </a:r>
            <a:r>
              <a:rPr lang="en-US" b="1" dirty="0" smtClean="0">
                <a:latin typeface="Helvetica" pitchFamily="34" charset="0"/>
              </a:rPr>
              <a:t> </a:t>
            </a:r>
            <a:r>
              <a:rPr lang="en-US" dirty="0" smtClean="0">
                <a:latin typeface="Helvetica" pitchFamily="34" charset="0"/>
              </a:rPr>
              <a:t>is a series of small cards or modules plugged into slots on the motherboard. The CPU can request any data in RAM. It is then located, opened, and delivered to the CPU for processing in a few billionths of a second.</a:t>
            </a:r>
          </a:p>
          <a:p>
            <a:pPr>
              <a:buClr>
                <a:schemeClr val="tx1"/>
              </a:buClr>
              <a:buFontTx/>
              <a:buChar char="•"/>
            </a:pPr>
            <a:r>
              <a:rPr lang="en-US" dirty="0" smtClean="0">
                <a:latin typeface="Helvetica" pitchFamily="34" charset="0"/>
              </a:rPr>
              <a:t>Because all the contents of RAM are erased when you turn off the computer, RAM is the </a:t>
            </a:r>
            <a:r>
              <a:rPr lang="en-US" i="1" dirty="0" smtClean="0">
                <a:latin typeface="Helvetica" pitchFamily="34" charset="0"/>
              </a:rPr>
              <a:t>temporary</a:t>
            </a:r>
            <a:r>
              <a:rPr lang="en-US" dirty="0" smtClean="0">
                <a:latin typeface="Helvetica" pitchFamily="34" charset="0"/>
              </a:rPr>
              <a:t> or </a:t>
            </a:r>
            <a:r>
              <a:rPr lang="en-US" i="1" dirty="0" smtClean="0">
                <a:latin typeface="Helvetica" pitchFamily="34" charset="0"/>
              </a:rPr>
              <a:t>volatile</a:t>
            </a:r>
            <a:r>
              <a:rPr lang="en-US" dirty="0" smtClean="0">
                <a:latin typeface="Helvetica" pitchFamily="34" charset="0"/>
              </a:rPr>
              <a:t> storage location for the computer. </a:t>
            </a:r>
          </a:p>
          <a:p>
            <a:pPr>
              <a:buClr>
                <a:schemeClr val="tx1"/>
              </a:buClr>
              <a:buFontTx/>
              <a:buChar char="•"/>
            </a:pPr>
            <a:r>
              <a:rPr lang="en-US" dirty="0" smtClean="0">
                <a:latin typeface="Helvetica" pitchFamily="34" charset="0"/>
              </a:rPr>
              <a:t>To save data more permanently, you need to save it to the hard drive or to another permanent storage device such as a CD or flash drive.</a:t>
            </a:r>
          </a:p>
          <a:p>
            <a:pPr>
              <a:buClr>
                <a:schemeClr val="tx1"/>
              </a:buClr>
              <a:buFontTx/>
              <a:buChar char="•"/>
            </a:pPr>
            <a:r>
              <a:rPr lang="en-US" dirty="0" smtClean="0">
                <a:latin typeface="Helvetica" pitchFamily="34" charset="0"/>
              </a:rPr>
              <a:t>Read-only</a:t>
            </a:r>
            <a:r>
              <a:rPr lang="en-US" baseline="0" dirty="0" smtClean="0">
                <a:latin typeface="Helvetica" pitchFamily="34" charset="0"/>
              </a:rPr>
              <a:t> memory (ROM) holds all the instructions the computer needs when it is powered on. The data does not get erased when the power is turned off.</a:t>
            </a:r>
            <a:endParaRPr lang="en-US" dirty="0" smtClean="0">
              <a:latin typeface="Helvetica" pitchFamily="34" charset="0"/>
            </a:endParaRPr>
          </a:p>
        </p:txBody>
      </p:sp>
    </p:spTree>
    <p:extLst>
      <p:ext uri="{BB962C8B-B14F-4D97-AF65-F5344CB8AC3E}">
        <p14:creationId xmlns:p14="http://schemas.microsoft.com/office/powerpoint/2010/main" val="292841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xfrm>
            <a:off x="3884613" y="8685213"/>
            <a:ext cx="2971800" cy="457200"/>
          </a:xfrm>
          <a:prstGeom prst="rect">
            <a:avLst/>
          </a:prstGeom>
          <a:noFill/>
        </p:spPr>
        <p:txBody>
          <a:bodyPr/>
          <a:lstStyle/>
          <a:p>
            <a:fld id="{7C887120-E43A-4481-A54F-FC30D213BE12}" type="slidenum">
              <a:rPr lang="en-US" smtClean="0"/>
              <a:pPr/>
              <a:t>13</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marL="228600" indent="-228600" eaLnBrk="1" hangingPunct="1">
              <a:buFontTx/>
              <a:buChar char="•"/>
            </a:pPr>
            <a:r>
              <a:rPr lang="en-US" smtClean="0"/>
              <a:t>The system unit is the box that contains the central electronic components of the computer. </a:t>
            </a:r>
          </a:p>
          <a:p>
            <a:pPr marL="228600" indent="-228600" eaLnBrk="1" hangingPunct="1">
              <a:buFontTx/>
              <a:buChar char="•"/>
            </a:pPr>
            <a:r>
              <a:rPr lang="en-US" smtClean="0"/>
              <a:t>The central processing unit (CPU) performs functions like adding, subtracting, moving data around the system, and so on, using nothing but a large number of on/off switches. </a:t>
            </a:r>
          </a:p>
          <a:p>
            <a:pPr marL="228600" indent="-228600" eaLnBrk="1" hangingPunct="1">
              <a:buFontTx/>
              <a:buChar char="•"/>
            </a:pPr>
            <a:r>
              <a:rPr lang="en-US" smtClean="0"/>
              <a:t>The</a:t>
            </a:r>
            <a:r>
              <a:rPr lang="en-US" b="1" smtClean="0"/>
              <a:t> </a:t>
            </a:r>
            <a:r>
              <a:rPr lang="en-US" smtClean="0"/>
              <a:t>binary language consists of just two numbers: 0 and 1. Everything a computer does, such as process data or print a report, is broken down into a series of 0s and 1s. Electrical switches are devices inside the computer that can be flipped between these two states: 1 or 0, on or off. Computers use 0s and 1s to process data because they are electronic, digital machines.</a:t>
            </a:r>
            <a:endParaRPr lang="en-US" smtClean="0">
              <a:latin typeface="Helvetica" pitchFamily="34" charset="0"/>
            </a:endParaRPr>
          </a:p>
        </p:txBody>
      </p:sp>
    </p:spTree>
    <p:extLst>
      <p:ext uri="{BB962C8B-B14F-4D97-AF65-F5344CB8AC3E}">
        <p14:creationId xmlns:p14="http://schemas.microsoft.com/office/powerpoint/2010/main" val="265468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4459288" y="0"/>
            <a:ext cx="3413125" cy="457200"/>
          </a:xfrm>
          <a:prstGeom prst="rect">
            <a:avLst/>
          </a:prstGeom>
          <a:noFill/>
          <a:ln w="12700">
            <a:noFill/>
            <a:miter lim="800000"/>
            <a:headEnd/>
            <a:tailEnd/>
          </a:ln>
        </p:spPr>
        <p:txBody>
          <a:bodyPr/>
          <a:lstStyle/>
          <a:p>
            <a:pPr eaLnBrk="0" hangingPunct="0"/>
            <a:endParaRPr lang="en-US" dirty="0"/>
          </a:p>
        </p:txBody>
      </p:sp>
      <p:sp>
        <p:nvSpPr>
          <p:cNvPr id="110594" name="Rectangle 3"/>
          <p:cNvSpPr>
            <a:spLocks noChangeArrowheads="1"/>
          </p:cNvSpPr>
          <p:nvPr/>
        </p:nvSpPr>
        <p:spPr bwMode="auto">
          <a:xfrm>
            <a:off x="4459288" y="8685213"/>
            <a:ext cx="3413125" cy="457200"/>
          </a:xfrm>
          <a:prstGeom prst="rect">
            <a:avLst/>
          </a:prstGeom>
          <a:noFill/>
          <a:ln w="12700">
            <a:noFill/>
            <a:miter lim="800000"/>
            <a:headEnd/>
            <a:tailEnd/>
          </a:ln>
        </p:spPr>
        <p:txBody>
          <a:bodyPr lIns="90488" tIns="44450" rIns="90488" bIns="44450" anchor="b"/>
          <a:lstStyle/>
          <a:p>
            <a:pPr algn="r" eaLnBrk="0" hangingPunct="0"/>
            <a:r>
              <a:rPr lang="en-US" sz="1200" dirty="0">
                <a:latin typeface="Arial" charset="0"/>
              </a:rPr>
              <a:t>43</a:t>
            </a:r>
          </a:p>
        </p:txBody>
      </p:sp>
      <p:sp>
        <p:nvSpPr>
          <p:cNvPr id="110595" name="Rectangle 4"/>
          <p:cNvSpPr>
            <a:spLocks noChangeArrowheads="1"/>
          </p:cNvSpPr>
          <p:nvPr/>
        </p:nvSpPr>
        <p:spPr bwMode="auto">
          <a:xfrm>
            <a:off x="0" y="8685213"/>
            <a:ext cx="3411538" cy="457200"/>
          </a:xfrm>
          <a:prstGeom prst="rect">
            <a:avLst/>
          </a:prstGeom>
          <a:noFill/>
          <a:ln w="12700">
            <a:noFill/>
            <a:miter lim="800000"/>
            <a:headEnd/>
            <a:tailEnd/>
          </a:ln>
        </p:spPr>
        <p:txBody>
          <a:bodyPr/>
          <a:lstStyle/>
          <a:p>
            <a:pPr eaLnBrk="0" hangingPunct="0"/>
            <a:endParaRPr lang="en-US" dirty="0"/>
          </a:p>
        </p:txBody>
      </p:sp>
      <p:sp>
        <p:nvSpPr>
          <p:cNvPr id="110596" name="Rectangle 5"/>
          <p:cNvSpPr>
            <a:spLocks noChangeArrowheads="1"/>
          </p:cNvSpPr>
          <p:nvPr/>
        </p:nvSpPr>
        <p:spPr bwMode="auto">
          <a:xfrm>
            <a:off x="0" y="0"/>
            <a:ext cx="3411538" cy="457200"/>
          </a:xfrm>
          <a:prstGeom prst="rect">
            <a:avLst/>
          </a:prstGeom>
          <a:noFill/>
          <a:ln w="12700">
            <a:noFill/>
            <a:miter lim="800000"/>
            <a:headEnd/>
            <a:tailEnd/>
          </a:ln>
        </p:spPr>
        <p:txBody>
          <a:bodyPr/>
          <a:lstStyle/>
          <a:p>
            <a:pPr eaLnBrk="0" hangingPunct="0"/>
            <a:endParaRPr lang="en-US" dirty="0"/>
          </a:p>
        </p:txBody>
      </p:sp>
      <p:sp>
        <p:nvSpPr>
          <p:cNvPr id="110597" name="Rectangle 6"/>
          <p:cNvSpPr>
            <a:spLocks noGrp="1" noRot="1" noChangeAspect="1" noChangeArrowheads="1" noTextEdit="1"/>
          </p:cNvSpPr>
          <p:nvPr>
            <p:ph type="sldImg"/>
          </p:nvPr>
        </p:nvSpPr>
        <p:spPr>
          <a:ln cap="flat"/>
        </p:spPr>
      </p:sp>
      <p:sp>
        <p:nvSpPr>
          <p:cNvPr id="110598" name="Rectangle 7"/>
          <p:cNvSpPr>
            <a:spLocks noGrp="1" noChangeArrowheads="1"/>
          </p:cNvSpPr>
          <p:nvPr>
            <p:ph type="body" idx="1"/>
          </p:nvPr>
        </p:nvSpPr>
        <p:spPr>
          <a:noFill/>
          <a:ln w="9525"/>
        </p:spPr>
        <p:txBody>
          <a:bodyPr/>
          <a:lstStyle/>
          <a:p>
            <a:pPr>
              <a:buClr>
                <a:schemeClr val="tx1"/>
              </a:buClr>
              <a:buFontTx/>
              <a:buChar char="•"/>
            </a:pPr>
            <a:r>
              <a:rPr lang="en-US" dirty="0" smtClean="0">
                <a:latin typeface="Helvetica" pitchFamily="34" charset="0"/>
              </a:rPr>
              <a:t>The central processing unit (CPU, or processor) is the largest and most important chip in the computer.</a:t>
            </a:r>
          </a:p>
          <a:p>
            <a:pPr>
              <a:buClr>
                <a:schemeClr val="tx1"/>
              </a:buClr>
              <a:buFontTx/>
              <a:buChar char="•"/>
            </a:pPr>
            <a:r>
              <a:rPr lang="en-US" dirty="0" smtClean="0">
                <a:latin typeface="Helvetica" pitchFamily="34" charset="0"/>
              </a:rPr>
              <a:t> It is sometimes referred to as the “brains” of the computer because it controls all the functions performed by the computer’s other components and processes all the commands issued to it by software instructions. </a:t>
            </a:r>
          </a:p>
          <a:p>
            <a:pPr>
              <a:buClr>
                <a:schemeClr val="tx1"/>
              </a:buClr>
              <a:buFontTx/>
              <a:buChar char="•"/>
            </a:pPr>
            <a:r>
              <a:rPr lang="en-US" dirty="0" smtClean="0">
                <a:latin typeface="Helvetica" pitchFamily="34" charset="0"/>
              </a:rPr>
              <a:t>Modern CPUs can perform 6 billion tasks a second without error, making them extremely powerful components.</a:t>
            </a:r>
          </a:p>
        </p:txBody>
      </p:sp>
    </p:spTree>
    <p:extLst>
      <p:ext uri="{BB962C8B-B14F-4D97-AF65-F5344CB8AC3E}">
        <p14:creationId xmlns:p14="http://schemas.microsoft.com/office/powerpoint/2010/main" val="325687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0615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C881F64-38B6-442F-BAD6-2D03BCFD5B11}" type="slidenum">
              <a:rPr lang="en-US" smtClean="0"/>
              <a:pPr/>
              <a:t>18</a:t>
            </a:fld>
            <a:endParaRPr lang="en-US"/>
          </a:p>
        </p:txBody>
      </p:sp>
    </p:spTree>
    <p:extLst>
      <p:ext uri="{BB962C8B-B14F-4D97-AF65-F5344CB8AC3E}">
        <p14:creationId xmlns:p14="http://schemas.microsoft.com/office/powerpoint/2010/main" val="195605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167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98CF9D9-C0D4-4FA5-8876-91AC9D0B6494}" type="slidenum">
              <a:rPr lang="en-US" smtClean="0"/>
              <a:pPr>
                <a:defRPr/>
              </a:pPr>
              <a:t>‹#›</a:t>
            </a:fld>
            <a:endParaRPr lang="en-US" dirty="0"/>
          </a:p>
        </p:txBody>
      </p:sp>
    </p:spTree>
    <p:extLst>
      <p:ext uri="{BB962C8B-B14F-4D97-AF65-F5344CB8AC3E}">
        <p14:creationId xmlns:p14="http://schemas.microsoft.com/office/powerpoint/2010/main" val="845206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13086B5-B724-439C-B747-93083E4DCC73}" type="slidenum">
              <a:rPr lang="en-US" smtClean="0"/>
              <a:pPr>
                <a:defRPr/>
              </a:pPr>
              <a:t>‹#›</a:t>
            </a:fld>
            <a:endParaRPr lang="en-US" dirty="0"/>
          </a:p>
        </p:txBody>
      </p:sp>
    </p:spTree>
    <p:extLst>
      <p:ext uri="{BB962C8B-B14F-4D97-AF65-F5344CB8AC3E}">
        <p14:creationId xmlns:p14="http://schemas.microsoft.com/office/powerpoint/2010/main" val="171735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6CD5731-048F-4732-8EB9-2B3DA1123263}" type="slidenum">
              <a:rPr lang="en-US" smtClean="0"/>
              <a:pPr>
                <a:defRPr/>
              </a:pPr>
              <a:t>‹#›</a:t>
            </a:fld>
            <a:endParaRPr lang="en-US" dirty="0"/>
          </a:p>
        </p:txBody>
      </p:sp>
    </p:spTree>
    <p:extLst>
      <p:ext uri="{BB962C8B-B14F-4D97-AF65-F5344CB8AC3E}">
        <p14:creationId xmlns:p14="http://schemas.microsoft.com/office/powerpoint/2010/main" val="2877359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743200" y="6400800"/>
            <a:ext cx="3810000" cy="457200"/>
          </a:xfrm>
          <a:prstGeom prst="rect">
            <a:avLst/>
          </a:prstGeom>
        </p:spPr>
        <p:txBody>
          <a:bodyPr/>
          <a:lstStyle/>
          <a:p>
            <a:r>
              <a:rPr lang="en-US" smtClean="0"/>
              <a:t>Discovering Computers 2012: Chapter 7</a:t>
            </a:r>
            <a:endParaRPr lang="en-US" dirty="0"/>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extLst>
      <p:ext uri="{BB962C8B-B14F-4D97-AF65-F5344CB8AC3E}">
        <p14:creationId xmlns:p14="http://schemas.microsoft.com/office/powerpoint/2010/main" val="57737052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743200" y="6400800"/>
            <a:ext cx="3810000" cy="457200"/>
          </a:xfrm>
          <a:prstGeom prst="rect">
            <a:avLst/>
          </a:prstGeom>
        </p:spPr>
        <p:txBody>
          <a:bodyPr/>
          <a:lstStyle/>
          <a:p>
            <a:r>
              <a:rPr lang="en-US" smtClean="0"/>
              <a:t>Discovering Computers 2012: Chapter 7</a:t>
            </a:r>
            <a:endParaRPr lang="en-US" dirty="0"/>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extLst>
      <p:ext uri="{BB962C8B-B14F-4D97-AF65-F5344CB8AC3E}">
        <p14:creationId xmlns:p14="http://schemas.microsoft.com/office/powerpoint/2010/main" val="269369957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743200" y="6400800"/>
            <a:ext cx="3810000" cy="457200"/>
          </a:xfrm>
          <a:prstGeom prst="rect">
            <a:avLst/>
          </a:prstGeom>
        </p:spPr>
        <p:txBody>
          <a:bodyPr/>
          <a:lstStyle/>
          <a:p>
            <a:r>
              <a:rPr lang="en-US" smtClean="0"/>
              <a:t>Discovering Computers 2012: Chapter 7</a:t>
            </a:r>
            <a:endParaRPr lang="en-US" dirty="0"/>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extLst>
      <p:ext uri="{BB962C8B-B14F-4D97-AF65-F5344CB8AC3E}">
        <p14:creationId xmlns:p14="http://schemas.microsoft.com/office/powerpoint/2010/main" val="19248759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743200" y="6400800"/>
            <a:ext cx="3810000" cy="457200"/>
          </a:xfrm>
          <a:prstGeom prst="rect">
            <a:avLst/>
          </a:prstGeom>
        </p:spPr>
        <p:txBody>
          <a:bodyPr/>
          <a:lstStyle/>
          <a:p>
            <a:r>
              <a:rPr lang="en-US" smtClean="0"/>
              <a:t>Discovering Computers 2012: Chapter 7</a:t>
            </a:r>
            <a:endParaRPr lang="en-US" dirty="0"/>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extLst>
      <p:ext uri="{BB962C8B-B14F-4D97-AF65-F5344CB8AC3E}">
        <p14:creationId xmlns:p14="http://schemas.microsoft.com/office/powerpoint/2010/main" val="177328387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1181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981200"/>
            <a:ext cx="3810000" cy="4114800"/>
          </a:xfrm>
        </p:spPr>
        <p:txBody>
          <a:bodyPr/>
          <a:lstStyle/>
          <a:p>
            <a:pPr lvl="0"/>
            <a:endParaRPr lang="en-US" noProof="0" smtClean="0"/>
          </a:p>
        </p:txBody>
      </p:sp>
    </p:spTree>
    <p:extLst>
      <p:ext uri="{BB962C8B-B14F-4D97-AF65-F5344CB8AC3E}">
        <p14:creationId xmlns:p14="http://schemas.microsoft.com/office/powerpoint/2010/main" val="38359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Date Placeholder 5"/>
          <p:cNvSpPr>
            <a:spLocks noGrp="1"/>
          </p:cNvSpPr>
          <p:nvPr>
            <p:ph type="dt" sz="half" idx="11"/>
          </p:nvPr>
        </p:nvSpPr>
        <p:spPr>
          <a:xfrm>
            <a:off x="457200" y="6477000"/>
            <a:ext cx="4648200" cy="152400"/>
          </a:xfrm>
        </p:spPr>
        <p:txBody>
          <a:bodyPr/>
          <a:lstStyle>
            <a:lvl1pPr>
              <a:defRPr sz="1050"/>
            </a:lvl1pPr>
          </a:lstStyle>
          <a:p>
            <a:pPr>
              <a:defRPr/>
            </a:pPr>
            <a:r>
              <a:rPr lang="en-US" dirty="0" smtClean="0"/>
              <a:t>Copyright © 2011 Pearson Education, Inc. Publishing as Prentice Hall</a:t>
            </a:r>
            <a:endParaRPr lang="en-US" dirty="0">
              <a:solidFill>
                <a:srgbClr val="FFFBDD"/>
              </a:solidFill>
            </a:endParaRPr>
          </a:p>
        </p:txBody>
      </p:sp>
      <p:sp>
        <p:nvSpPr>
          <p:cNvPr id="7" name="Slide Number Placeholder 6"/>
          <p:cNvSpPr>
            <a:spLocks noGrp="1"/>
          </p:cNvSpPr>
          <p:nvPr>
            <p:ph type="sldNum" sz="quarter" idx="12"/>
          </p:nvPr>
        </p:nvSpPr>
        <p:spPr/>
        <p:txBody>
          <a:bodyPr/>
          <a:lstStyle>
            <a:lvl1pPr>
              <a:defRPr/>
            </a:lvl1pPr>
          </a:lstStyle>
          <a:p>
            <a:pPr>
              <a:defRPr/>
            </a:pPr>
            <a:fld id="{2E26AD14-6888-4082-8D03-7EC78B7C0D0A}" type="slidenum">
              <a:rPr lang="en-US"/>
              <a:pPr>
                <a:defRPr/>
              </a:pPr>
              <a:t>‹#›</a:t>
            </a:fld>
            <a:endParaRPr lang="en-US" dirty="0"/>
          </a:p>
        </p:txBody>
      </p:sp>
    </p:spTree>
    <p:extLst>
      <p:ext uri="{BB962C8B-B14F-4D97-AF65-F5344CB8AC3E}">
        <p14:creationId xmlns:p14="http://schemas.microsoft.com/office/powerpoint/2010/main" val="222680648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5" name="Footer Placeholder 6"/>
          <p:cNvSpPr txBox="1">
            <a:spLocks/>
          </p:cNvSpPr>
          <p:nvPr userDrawn="1"/>
        </p:nvSpPr>
        <p:spPr bwMode="auto">
          <a:xfrm>
            <a:off x="533400" y="6553200"/>
            <a:ext cx="5486400" cy="168275"/>
          </a:xfrm>
          <a:prstGeom prst="rect">
            <a:avLst/>
          </a:prstGeom>
          <a:noFill/>
          <a:ln w="9525">
            <a:noFill/>
            <a:miter lim="800000"/>
            <a:headEnd/>
            <a:tailEnd/>
          </a:ln>
          <a:effectLst/>
        </p:spPr>
        <p:txBody>
          <a:bodyPr/>
          <a:lstStyle/>
          <a:p>
            <a:pPr>
              <a:defRPr/>
            </a:pPr>
            <a:r>
              <a:rPr lang="en-US" sz="1050" kern="0" dirty="0">
                <a:solidFill>
                  <a:sysClr val="windowText" lastClr="000000"/>
                </a:solidFill>
              </a:rPr>
              <a:t>Copyright © 2011 Pearson Education, Inc. Publishing as Prentice Hall</a:t>
            </a:r>
            <a:endParaRPr lang="en-US" sz="1050" kern="0" dirty="0">
              <a:solidFill>
                <a:srgbClr val="FFFBDD"/>
              </a:solidFill>
            </a:endParaRP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p:txBody>
          <a:bodyPr/>
          <a:lstStyle>
            <a:lvl1pPr>
              <a:defRPr/>
            </a:lvl1pPr>
          </a:lstStyle>
          <a:p>
            <a:pPr>
              <a:defRPr/>
            </a:pPr>
            <a:fld id="{793A8CC6-78D7-4C9A-85F5-1651178998EA}" type="slidenum">
              <a:rPr lang="en-US"/>
              <a:pPr>
                <a:defRPr/>
              </a:pPr>
              <a:t>‹#›</a:t>
            </a:fld>
            <a:endParaRPr lang="en-US" b="1"/>
          </a:p>
        </p:txBody>
      </p:sp>
    </p:spTree>
    <p:extLst>
      <p:ext uri="{BB962C8B-B14F-4D97-AF65-F5344CB8AC3E}">
        <p14:creationId xmlns:p14="http://schemas.microsoft.com/office/powerpoint/2010/main" val="4201243138"/>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endParaRPr lang="en-US" dirty="0"/>
          </a:p>
        </p:txBody>
      </p:sp>
      <p:sp>
        <p:nvSpPr>
          <p:cNvPr id="7" name="Date Placeholder 6"/>
          <p:cNvSpPr>
            <a:spLocks noGrp="1"/>
          </p:cNvSpPr>
          <p:nvPr>
            <p:ph type="dt" sz="half" idx="11"/>
          </p:nvPr>
        </p:nvSpPr>
        <p:spPr>
          <a:xfrm>
            <a:off x="457200" y="6477000"/>
            <a:ext cx="4800600" cy="152400"/>
          </a:xfrm>
        </p:spPr>
        <p:txBody>
          <a:bodyPr/>
          <a:lstStyle>
            <a:lvl1pPr>
              <a:defRPr sz="1050"/>
            </a:lvl1pPr>
          </a:lstStyle>
          <a:p>
            <a:pPr>
              <a:defRPr/>
            </a:pPr>
            <a:r>
              <a:rPr lang="en-US" dirty="0" smtClean="0"/>
              <a:t>Copyright © 2011 Pearson Education, Inc. Publishing as Prentice Hall</a:t>
            </a:r>
            <a:endParaRPr lang="en-US" dirty="0">
              <a:solidFill>
                <a:srgbClr val="FFFBDD"/>
              </a:solidFill>
            </a:endParaRPr>
          </a:p>
        </p:txBody>
      </p:sp>
      <p:sp>
        <p:nvSpPr>
          <p:cNvPr id="8" name="Slide Number Placeholder 7"/>
          <p:cNvSpPr>
            <a:spLocks noGrp="1"/>
          </p:cNvSpPr>
          <p:nvPr>
            <p:ph type="sldNum" sz="quarter" idx="12"/>
          </p:nvPr>
        </p:nvSpPr>
        <p:spPr/>
        <p:txBody>
          <a:bodyPr/>
          <a:lstStyle>
            <a:lvl1pPr>
              <a:defRPr/>
            </a:lvl1pPr>
          </a:lstStyle>
          <a:p>
            <a:pPr>
              <a:defRPr/>
            </a:pPr>
            <a:fld id="{23E43C52-9981-438A-A8E6-C4F4A92E8420}" type="slidenum">
              <a:rPr lang="en-US"/>
              <a:pPr>
                <a:defRPr/>
              </a:pPr>
              <a:t>‹#›</a:t>
            </a:fld>
            <a:endParaRPr lang="en-US" dirty="0"/>
          </a:p>
        </p:txBody>
      </p:sp>
    </p:spTree>
    <p:extLst>
      <p:ext uri="{BB962C8B-B14F-4D97-AF65-F5344CB8AC3E}">
        <p14:creationId xmlns:p14="http://schemas.microsoft.com/office/powerpoint/2010/main" val="2925512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4A88D6B-75DB-4BC1-A506-DCDF10074433}" type="slidenum">
              <a:rPr lang="en-US" smtClean="0"/>
              <a:pPr>
                <a:defRPr/>
              </a:pPr>
              <a:t>‹#›</a:t>
            </a:fld>
            <a:endParaRPr lang="en-US" dirty="0"/>
          </a:p>
        </p:txBody>
      </p:sp>
    </p:spTree>
    <p:extLst>
      <p:ext uri="{BB962C8B-B14F-4D97-AF65-F5344CB8AC3E}">
        <p14:creationId xmlns:p14="http://schemas.microsoft.com/office/powerpoint/2010/main" val="235909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743200" y="6400800"/>
            <a:ext cx="3810000" cy="457200"/>
          </a:xfrm>
          <a:prstGeom prst="rect">
            <a:avLst/>
          </a:prstGeom>
        </p:spPr>
        <p:txBody>
          <a:bodyPr/>
          <a:lstStyle/>
          <a:p>
            <a:r>
              <a:rPr lang="en-US" smtClean="0"/>
              <a:t>Discovering Computers 2012: Chapter 7</a:t>
            </a:r>
            <a:endParaRPr lang="en-US" dirty="0"/>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extLst>
      <p:ext uri="{BB962C8B-B14F-4D97-AF65-F5344CB8AC3E}">
        <p14:creationId xmlns:p14="http://schemas.microsoft.com/office/powerpoint/2010/main" val="292167547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51E6CE0-B455-4BA1-A4B6-CC3FDB07199E}" type="slidenum">
              <a:rPr lang="en-US" smtClean="0"/>
              <a:pPr>
                <a:defRPr/>
              </a:pPr>
              <a:t>‹#›</a:t>
            </a:fld>
            <a:endParaRPr lang="en-US" dirty="0"/>
          </a:p>
        </p:txBody>
      </p:sp>
    </p:spTree>
    <p:extLst>
      <p:ext uri="{BB962C8B-B14F-4D97-AF65-F5344CB8AC3E}">
        <p14:creationId xmlns:p14="http://schemas.microsoft.com/office/powerpoint/2010/main" val="422991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D360F1C-6E14-4A3D-BC10-59F0907D7FC4}" type="slidenum">
              <a:rPr lang="en-US" smtClean="0"/>
              <a:pPr>
                <a:defRPr/>
              </a:pPr>
              <a:t>‹#›</a:t>
            </a:fld>
            <a:endParaRPr lang="en-US" dirty="0"/>
          </a:p>
        </p:txBody>
      </p:sp>
    </p:spTree>
    <p:extLst>
      <p:ext uri="{BB962C8B-B14F-4D97-AF65-F5344CB8AC3E}">
        <p14:creationId xmlns:p14="http://schemas.microsoft.com/office/powerpoint/2010/main" val="1601747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F29EC1F-708D-4EEA-8108-3402281954C7}" type="slidenum">
              <a:rPr lang="en-US" smtClean="0"/>
              <a:pPr>
                <a:defRPr/>
              </a:pPr>
              <a:t>‹#›</a:t>
            </a:fld>
            <a:endParaRPr lang="en-US" dirty="0"/>
          </a:p>
        </p:txBody>
      </p:sp>
    </p:spTree>
    <p:extLst>
      <p:ext uri="{BB962C8B-B14F-4D97-AF65-F5344CB8AC3E}">
        <p14:creationId xmlns:p14="http://schemas.microsoft.com/office/powerpoint/2010/main" val="309902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85A1ADF-56E2-4700-B80B-078FBF5437F1}" type="slidenum">
              <a:rPr lang="en-US" smtClean="0"/>
              <a:pPr>
                <a:defRPr/>
              </a:pPr>
              <a:t>‹#›</a:t>
            </a:fld>
            <a:endParaRPr lang="en-US" dirty="0"/>
          </a:p>
        </p:txBody>
      </p:sp>
    </p:spTree>
    <p:extLst>
      <p:ext uri="{BB962C8B-B14F-4D97-AF65-F5344CB8AC3E}">
        <p14:creationId xmlns:p14="http://schemas.microsoft.com/office/powerpoint/2010/main" val="301532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6A732F3-F1DC-441F-8CD3-71A4313F6CA8}" type="slidenum">
              <a:rPr lang="en-US" smtClean="0"/>
              <a:pPr>
                <a:defRPr/>
              </a:pPr>
              <a:t>‹#›</a:t>
            </a:fld>
            <a:endParaRPr lang="en-US" dirty="0"/>
          </a:p>
        </p:txBody>
      </p:sp>
    </p:spTree>
    <p:extLst>
      <p:ext uri="{BB962C8B-B14F-4D97-AF65-F5344CB8AC3E}">
        <p14:creationId xmlns:p14="http://schemas.microsoft.com/office/powerpoint/2010/main" val="401830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649644B-2A0B-4D3B-9E21-448B516D010E}" type="slidenum">
              <a:rPr lang="en-US" smtClean="0"/>
              <a:pPr>
                <a:defRPr/>
              </a:pPr>
              <a:t>‹#›</a:t>
            </a:fld>
            <a:endParaRPr lang="en-US" dirty="0"/>
          </a:p>
        </p:txBody>
      </p:sp>
    </p:spTree>
    <p:extLst>
      <p:ext uri="{BB962C8B-B14F-4D97-AF65-F5344CB8AC3E}">
        <p14:creationId xmlns:p14="http://schemas.microsoft.com/office/powerpoint/2010/main" val="10733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6888FE8-F6B3-49C2-86C8-7BBA8A32D906}" type="slidenum">
              <a:rPr lang="en-US" smtClean="0"/>
              <a:pPr>
                <a:defRPr/>
              </a:pPr>
              <a:t>‹#›</a:t>
            </a:fld>
            <a:endParaRPr lang="en-US" dirty="0"/>
          </a:p>
        </p:txBody>
      </p:sp>
    </p:spTree>
    <p:extLst>
      <p:ext uri="{BB962C8B-B14F-4D97-AF65-F5344CB8AC3E}">
        <p14:creationId xmlns:p14="http://schemas.microsoft.com/office/powerpoint/2010/main" val="85209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smtClean="0"/>
              <a:t>Copyright © 2011 Pearson Education, Inc. Publishing as Prentice Hall</a:t>
            </a:r>
            <a:endParaRPr lang="en-US" dirty="0">
              <a:solidFill>
                <a:srgbClr val="FFFBDD"/>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770862B-48BD-4EDA-97D9-8DE8A91257F5}" type="slidenum">
              <a:rPr lang="en-US" smtClean="0"/>
              <a:pPr>
                <a:defRPr/>
              </a:pPr>
              <a:t>‹#›</a:t>
            </a:fld>
            <a:endParaRPr lang="en-US" dirty="0"/>
          </a:p>
        </p:txBody>
      </p:sp>
      <p:sp>
        <p:nvSpPr>
          <p:cNvPr id="7" name="Rectangle 14"/>
          <p:cNvSpPr>
            <a:spLocks noChangeArrowheads="1"/>
          </p:cNvSpPr>
          <p:nvPr userDrawn="1"/>
        </p:nvSpPr>
        <p:spPr bwMode="auto">
          <a:xfrm>
            <a:off x="0" y="0"/>
            <a:ext cx="250825" cy="6858000"/>
          </a:xfrm>
          <a:prstGeom prst="rect">
            <a:avLst/>
          </a:prstGeom>
          <a:solidFill>
            <a:srgbClr val="008000"/>
          </a:solidFill>
          <a:ln w="9525">
            <a:solidFill>
              <a:srgbClr val="008000"/>
            </a:solidFill>
            <a:miter lim="800000"/>
            <a:headEnd/>
            <a:tailEnd/>
          </a:ln>
        </p:spPr>
        <p:txBody>
          <a:bodyPr wrap="none" anchor="ctr"/>
          <a:lstStyle/>
          <a:p>
            <a:pPr>
              <a:defRPr/>
            </a:pPr>
            <a:endParaRPr lang="en-US" sz="1800" dirty="0">
              <a:latin typeface="Arial" charset="0"/>
            </a:endParaRPr>
          </a:p>
        </p:txBody>
      </p:sp>
    </p:spTree>
    <p:extLst>
      <p:ext uri="{BB962C8B-B14F-4D97-AF65-F5344CB8AC3E}">
        <p14:creationId xmlns:p14="http://schemas.microsoft.com/office/powerpoint/2010/main" val="2088867206"/>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6" r:id="rId12"/>
    <p:sldLayoutId id="2147484049" r:id="rId13"/>
    <p:sldLayoutId id="2147484050" r:id="rId14"/>
    <p:sldLayoutId id="2147484051" r:id="rId15"/>
    <p:sldLayoutId id="2147484053" r:id="rId16"/>
    <p:sldLayoutId id="2147484054" r:id="rId17"/>
    <p:sldLayoutId id="2147484055" r:id="rId18"/>
    <p:sldLayoutId id="2147484056" r:id="rId19"/>
    <p:sldLayoutId id="2147484057" r:id="rId20"/>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file:///E:\CSC105%20slides\getty.tx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Hertz"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8.jpg"/></Relationships>
</file>

<file path=ppt/slides/_rels/slide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file:///E:\SA475\Videos\CNN%20-%20Quantum%20Computers.fl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explainingcomputers.com/quantum_video.html"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subTitle" idx="1"/>
          </p:nvPr>
        </p:nvSpPr>
        <p:spPr>
          <a:xfrm>
            <a:off x="1143000" y="1981200"/>
            <a:ext cx="6400800" cy="1752600"/>
          </a:xfrm>
        </p:spPr>
        <p:txBody>
          <a:bodyPr>
            <a:normAutofit/>
          </a:bodyPr>
          <a:lstStyle/>
          <a:p>
            <a:pPr>
              <a:defRPr/>
            </a:pP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How the Computer Works</a:t>
            </a:r>
            <a:endParaRPr lang="en-US" sz="3600" b="1" dirty="0">
              <a:effectLst>
                <a:outerShdw blurRad="38100" dist="38100" dir="2700000" algn="tl">
                  <a:srgbClr val="000000">
                    <a:alpha val="43137"/>
                  </a:srgbClr>
                </a:outerShdw>
              </a:effectLst>
              <a:latin typeface="Times" pitchFamily="1" charset="0"/>
            </a:endParaRPr>
          </a:p>
        </p:txBody>
      </p:sp>
      <p:sp>
        <p:nvSpPr>
          <p:cNvPr id="5" name="Slide Number Placeholder 5"/>
          <p:cNvSpPr>
            <a:spLocks noGrp="1"/>
          </p:cNvSpPr>
          <p:nvPr>
            <p:ph type="sldNum" sz="quarter" idx="12"/>
          </p:nvPr>
        </p:nvSpPr>
        <p:spPr/>
        <p:txBody>
          <a:bodyPr/>
          <a:lstStyle/>
          <a:p>
            <a:pPr>
              <a:defRPr/>
            </a:pPr>
            <a:fld id="{16C2FA05-5AB2-42C4-8796-33D061EC5588}" type="slidenum">
              <a:rPr lang="en-US"/>
              <a:pPr>
                <a:defRPr/>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p:txBody>
          <a:bodyPr/>
          <a:lstStyle/>
          <a:p>
            <a:pPr eaLnBrk="1" hangingPunct="1">
              <a:buClr>
                <a:srgbClr val="2D2D8A"/>
              </a:buClr>
            </a:pPr>
            <a:r>
              <a:rPr lang="en-US" altLang="en-US" sz="2800" b="1" smtClean="0"/>
              <a:t>Address:</a:t>
            </a:r>
            <a:r>
              <a:rPr lang="en-US" altLang="en-US" sz="2800" smtClean="0"/>
              <a:t> A “name” that uniquely identifies one cell in the computer’s main memory</a:t>
            </a:r>
          </a:p>
          <a:p>
            <a:pPr lvl="1" eaLnBrk="1" hangingPunct="1">
              <a:buClr>
                <a:srgbClr val="2D2D8A"/>
              </a:buClr>
            </a:pPr>
            <a:r>
              <a:rPr lang="en-US" altLang="en-US" smtClean="0"/>
              <a:t>The names are actually numbers.</a:t>
            </a:r>
          </a:p>
          <a:p>
            <a:pPr lvl="1" eaLnBrk="1" hangingPunct="1">
              <a:buClr>
                <a:srgbClr val="2D2D8A"/>
              </a:buClr>
            </a:pPr>
            <a:r>
              <a:rPr lang="en-US" altLang="en-US" smtClean="0"/>
              <a:t>These numbers are assigned consecutively starting at zero.</a:t>
            </a:r>
          </a:p>
          <a:p>
            <a:pPr lvl="1" eaLnBrk="1" hangingPunct="1">
              <a:buClr>
                <a:srgbClr val="2D2D8A"/>
              </a:buClr>
            </a:pPr>
            <a:r>
              <a:rPr lang="en-US" altLang="en-US" smtClean="0"/>
              <a:t>Numbering the cells in this manner associates an order with the memory cells.</a:t>
            </a:r>
          </a:p>
          <a:p>
            <a:pPr lvl="1" eaLnBrk="1" hangingPunct="1">
              <a:buClr>
                <a:srgbClr val="2D2D8A"/>
              </a:buClr>
            </a:pPr>
            <a:endParaRPr lang="en-US" altLang="en-US" smtClean="0"/>
          </a:p>
          <a:p>
            <a:pPr eaLnBrk="1" hangingPunct="1">
              <a:buClr>
                <a:srgbClr val="2D2D8A"/>
              </a:buClr>
              <a:buFont typeface="Times" panose="02020603050405020304" pitchFamily="18" charset="0"/>
              <a:buNone/>
            </a:pPr>
            <a:endParaRPr lang="en-US" altLang="en-US" sz="2800" smtClean="0"/>
          </a:p>
        </p:txBody>
      </p:sp>
      <p:sp>
        <p:nvSpPr>
          <p:cNvPr id="27651" name="Rectangle 2"/>
          <p:cNvSpPr>
            <a:spLocks noGrp="1" noChangeArrowheads="1"/>
          </p:cNvSpPr>
          <p:nvPr>
            <p:ph type="title"/>
          </p:nvPr>
        </p:nvSpPr>
        <p:spPr/>
        <p:txBody>
          <a:bodyPr/>
          <a:lstStyle/>
          <a:p>
            <a:pPr eaLnBrk="1" hangingPunct="1">
              <a:defRPr/>
            </a:pPr>
            <a:r>
              <a:rPr lang="en-US" smtClean="0"/>
              <a:t>Main Memory Addresses</a:t>
            </a:r>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D2D8A"/>
              </a:buClr>
              <a:buFont typeface="Times" panose="02020603050405020304" pitchFamily="18" charset="0"/>
              <a:buChar char="•"/>
              <a:defRPr sz="3200">
                <a:solidFill>
                  <a:schemeClr val="tx1"/>
                </a:solidFill>
                <a:latin typeface="Arial" panose="020B0604020202020204" pitchFamily="34" charset="0"/>
                <a:ea typeface="ヒラギノ角ゴ Pro W3" pitchFamily="1" charset="-128"/>
              </a:defRPr>
            </a:lvl1pPr>
            <a:lvl2pPr marL="742950" indent="-285750">
              <a:spcBef>
                <a:spcPct val="20000"/>
              </a:spcBef>
              <a:buClr>
                <a:srgbClr val="2D2D8A"/>
              </a:buClr>
              <a:buChar char="–"/>
              <a:defRPr sz="2800">
                <a:solidFill>
                  <a:schemeClr val="tx1"/>
                </a:solidFill>
                <a:latin typeface="Arial" panose="020B0604020202020204" pitchFamily="34" charset="0"/>
                <a:ea typeface="ヒラギノ角ゴ Pro W3" pitchFamily="1" charset="-128"/>
              </a:defRPr>
            </a:lvl2pPr>
            <a:lvl3pPr marL="1143000" indent="-228600">
              <a:spcBef>
                <a:spcPct val="20000"/>
              </a:spcBef>
              <a:buClr>
                <a:srgbClr val="2D2D8A"/>
              </a:buClr>
              <a:buChar char="•"/>
              <a:defRPr sz="2400">
                <a:solidFill>
                  <a:schemeClr val="tx1"/>
                </a:solidFill>
                <a:latin typeface="Arial" panose="020B0604020202020204" pitchFamily="34" charset="0"/>
                <a:ea typeface="ヒラギノ角ゴ Pro W3" pitchFamily="1" charset="-128"/>
              </a:defRPr>
            </a:lvl3pPr>
            <a:lvl4pPr marL="16002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4pPr>
            <a:lvl5pPr marL="20574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9pPr>
          </a:lstStyle>
          <a:p>
            <a:pPr>
              <a:spcBef>
                <a:spcPct val="0"/>
              </a:spcBef>
              <a:buClrTx/>
              <a:buFontTx/>
              <a:buNone/>
            </a:pPr>
            <a:r>
              <a:rPr lang="en-US" altLang="en-US" sz="1000"/>
              <a:t>1-</a:t>
            </a:r>
            <a:fld id="{F6FD2527-72E3-4BB7-82CA-991D5519B1BA}" type="slidenum">
              <a:rPr lang="en-US" altLang="en-US" sz="1000"/>
              <a:pPr>
                <a:spcBef>
                  <a:spcPct val="0"/>
                </a:spcBef>
                <a:buClrTx/>
                <a:buFontTx/>
                <a:buNone/>
              </a:pPr>
              <a:t>10</a:t>
            </a:fld>
            <a:endParaRPr lang="en-US" altLang="en-US" sz="1000"/>
          </a:p>
        </p:txBody>
      </p:sp>
    </p:spTree>
    <p:extLst>
      <p:ext uri="{BB962C8B-B14F-4D97-AF65-F5344CB8AC3E}">
        <p14:creationId xmlns:p14="http://schemas.microsoft.com/office/powerpoint/2010/main" val="3935817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4" descr="fig_01_08"/>
          <p:cNvPicPr preferRelativeResize="0">
            <a:picLocks noGrp="1" noChangeAspect="1" noChangeArrowheads="1"/>
          </p:cNvPicPr>
          <p:nvPr>
            <p:ph idx="1"/>
          </p:nvPr>
        </p:nvPicPr>
        <p:blipFill>
          <a:blip r:embed="rId2">
            <a:grayscl/>
            <a:extLst>
              <a:ext uri="{28A0092B-C50C-407E-A947-70E740481C1C}">
                <a14:useLocalDpi xmlns:a14="http://schemas.microsoft.com/office/drawing/2010/main" val="0"/>
              </a:ext>
            </a:extLst>
          </a:blip>
          <a:srcRect/>
          <a:stretch>
            <a:fillRect/>
          </a:stretch>
        </p:blipFill>
        <p:spPr>
          <a:xfrm>
            <a:off x="1597025" y="1600200"/>
            <a:ext cx="6026150" cy="4114800"/>
          </a:xfrm>
          <a:noFill/>
        </p:spPr>
      </p:pic>
      <p:sp>
        <p:nvSpPr>
          <p:cNvPr id="28675" name="Rectangle 2"/>
          <p:cNvSpPr>
            <a:spLocks noGrp="1" noChangeArrowheads="1"/>
          </p:cNvSpPr>
          <p:nvPr>
            <p:ph type="title"/>
          </p:nvPr>
        </p:nvSpPr>
        <p:spPr>
          <a:xfrm>
            <a:off x="457200" y="304800"/>
            <a:ext cx="8305800" cy="1143000"/>
          </a:xfrm>
        </p:spPr>
        <p:txBody>
          <a:bodyPr/>
          <a:lstStyle/>
          <a:p>
            <a:pPr eaLnBrk="1" hangingPunct="1">
              <a:defRPr/>
            </a:pPr>
            <a:r>
              <a:rPr lang="en-US" b="0" smtClean="0"/>
              <a:t>Figure 1.8</a:t>
            </a:r>
            <a:r>
              <a:rPr lang="en-US" smtClean="0"/>
              <a:t>  Memory cells arranged by address</a:t>
            </a:r>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D2D8A"/>
              </a:buClr>
              <a:buFont typeface="Times" panose="02020603050405020304" pitchFamily="18" charset="0"/>
              <a:buChar char="•"/>
              <a:defRPr sz="3200">
                <a:solidFill>
                  <a:schemeClr val="tx1"/>
                </a:solidFill>
                <a:latin typeface="Arial" panose="020B0604020202020204" pitchFamily="34" charset="0"/>
                <a:ea typeface="ヒラギノ角ゴ Pro W3" pitchFamily="1" charset="-128"/>
              </a:defRPr>
            </a:lvl1pPr>
            <a:lvl2pPr marL="742950" indent="-285750">
              <a:spcBef>
                <a:spcPct val="20000"/>
              </a:spcBef>
              <a:buClr>
                <a:srgbClr val="2D2D8A"/>
              </a:buClr>
              <a:buChar char="–"/>
              <a:defRPr sz="2800">
                <a:solidFill>
                  <a:schemeClr val="tx1"/>
                </a:solidFill>
                <a:latin typeface="Arial" panose="020B0604020202020204" pitchFamily="34" charset="0"/>
                <a:ea typeface="ヒラギノ角ゴ Pro W3" pitchFamily="1" charset="-128"/>
              </a:defRPr>
            </a:lvl2pPr>
            <a:lvl3pPr marL="1143000" indent="-228600">
              <a:spcBef>
                <a:spcPct val="20000"/>
              </a:spcBef>
              <a:buClr>
                <a:srgbClr val="2D2D8A"/>
              </a:buClr>
              <a:buChar char="•"/>
              <a:defRPr sz="2400">
                <a:solidFill>
                  <a:schemeClr val="tx1"/>
                </a:solidFill>
                <a:latin typeface="Arial" panose="020B0604020202020204" pitchFamily="34" charset="0"/>
                <a:ea typeface="ヒラギノ角ゴ Pro W3" pitchFamily="1" charset="-128"/>
              </a:defRPr>
            </a:lvl3pPr>
            <a:lvl4pPr marL="16002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4pPr>
            <a:lvl5pPr marL="20574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9pPr>
          </a:lstStyle>
          <a:p>
            <a:pPr>
              <a:spcBef>
                <a:spcPct val="0"/>
              </a:spcBef>
              <a:buClrTx/>
              <a:buFontTx/>
              <a:buNone/>
            </a:pPr>
            <a:r>
              <a:rPr lang="en-US" altLang="en-US" sz="1000"/>
              <a:t>1-</a:t>
            </a:r>
            <a:fld id="{BE646FEC-611F-4C04-948F-E246FE7942A0}" type="slidenum">
              <a:rPr lang="en-US" altLang="en-US" sz="1000"/>
              <a:pPr>
                <a:spcBef>
                  <a:spcPct val="0"/>
                </a:spcBef>
                <a:buClrTx/>
                <a:buFontTx/>
                <a:buNone/>
              </a:pPr>
              <a:t>11</a:t>
            </a:fld>
            <a:endParaRPr lang="en-US" altLang="en-US" sz="1000"/>
          </a:p>
        </p:txBody>
      </p:sp>
    </p:spTree>
    <p:extLst>
      <p:ext uri="{BB962C8B-B14F-4D97-AF65-F5344CB8AC3E}">
        <p14:creationId xmlns:p14="http://schemas.microsoft.com/office/powerpoint/2010/main" val="15623346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p:txBody>
          <a:bodyPr/>
          <a:lstStyle/>
          <a:p>
            <a:r>
              <a:rPr lang="en-US" sz="3600" dirty="0"/>
              <a:t>Read-only memory (ROM):</a:t>
            </a:r>
          </a:p>
        </p:txBody>
      </p:sp>
      <p:sp>
        <p:nvSpPr>
          <p:cNvPr id="14" name="Content Placeholder 13"/>
          <p:cNvSpPr>
            <a:spLocks noGrp="1"/>
          </p:cNvSpPr>
          <p:nvPr>
            <p:ph sz="half" idx="1"/>
          </p:nvPr>
        </p:nvSpPr>
        <p:spPr>
          <a:xfrm>
            <a:off x="762000" y="1825625"/>
            <a:ext cx="7753350" cy="4351338"/>
          </a:xfrm>
        </p:spPr>
        <p:txBody>
          <a:bodyPr>
            <a:normAutofit/>
          </a:bodyPr>
          <a:lstStyle/>
          <a:p>
            <a:pPr lvl="1"/>
            <a:r>
              <a:rPr lang="en-US" sz="2800" dirty="0" smtClean="0">
                <a:effectLst/>
              </a:rPr>
              <a:t>Stores start-up instructions</a:t>
            </a:r>
          </a:p>
          <a:p>
            <a:pPr lvl="1"/>
            <a:r>
              <a:rPr lang="en-US" sz="2800" dirty="0" smtClean="0">
                <a:effectLst/>
              </a:rPr>
              <a:t>Permanent storage</a:t>
            </a:r>
          </a:p>
        </p:txBody>
      </p:sp>
      <p:sp>
        <p:nvSpPr>
          <p:cNvPr id="9" name="Date Placeholder 8"/>
          <p:cNvSpPr>
            <a:spLocks noGrp="1"/>
          </p:cNvSpPr>
          <p:nvPr>
            <p:ph type="dt" sz="half" idx="10"/>
          </p:nvPr>
        </p:nvSpPr>
        <p:spPr/>
        <p:txBody>
          <a:bodyPr/>
          <a:lstStyle/>
          <a:p>
            <a:pPr>
              <a:defRPr/>
            </a:pPr>
            <a:r>
              <a:rPr lang="en-US" dirty="0" smtClean="0"/>
              <a:t>Copyright © 2011 Pearson Education, Inc. Publishing as Prentice Hall</a:t>
            </a:r>
            <a:endParaRPr lang="en-US" dirty="0">
              <a:solidFill>
                <a:srgbClr val="FFFBDD"/>
              </a:solidFill>
            </a:endParaRPr>
          </a:p>
        </p:txBody>
      </p:sp>
      <p:sp>
        <p:nvSpPr>
          <p:cNvPr id="8" name="Slide Number Placeholder 5"/>
          <p:cNvSpPr>
            <a:spLocks noGrp="1"/>
          </p:cNvSpPr>
          <p:nvPr>
            <p:ph type="sldNum" sz="quarter" idx="12"/>
          </p:nvPr>
        </p:nvSpPr>
        <p:spPr/>
        <p:txBody>
          <a:bodyPr/>
          <a:lstStyle/>
          <a:p>
            <a:pPr>
              <a:defRPr/>
            </a:pPr>
            <a:fld id="{61FA5EFB-4B37-4112-9136-98F61A2B3E57}" type="slidenum">
              <a:rPr lang="en-US"/>
              <a:pPr>
                <a:defRPr/>
              </a:pPr>
              <a:t>12</a:t>
            </a:fld>
            <a:endParaRPr lang="en-US" dirty="0"/>
          </a:p>
        </p:txBody>
      </p:sp>
    </p:spTree>
    <p:extLst>
      <p:ext uri="{BB962C8B-B14F-4D97-AF65-F5344CB8AC3E}">
        <p14:creationId xmlns:p14="http://schemas.microsoft.com/office/powerpoint/2010/main" val="358311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defRPr/>
            </a:pPr>
            <a:r>
              <a:rPr lang="en-US" smtClean="0"/>
              <a:t>Electrical Switches</a:t>
            </a:r>
            <a:endParaRPr lang="en-US" dirty="0" smtClean="0"/>
          </a:p>
        </p:txBody>
      </p:sp>
      <p:sp>
        <p:nvSpPr>
          <p:cNvPr id="32770" name="Content Placeholder 13"/>
          <p:cNvSpPr>
            <a:spLocks noGrp="1"/>
          </p:cNvSpPr>
          <p:nvPr>
            <p:ph idx="1"/>
          </p:nvPr>
        </p:nvSpPr>
        <p:spPr>
          <a:xfrm>
            <a:off x="457200" y="1600200"/>
            <a:ext cx="5486400" cy="4525963"/>
          </a:xfrm>
        </p:spPr>
        <p:txBody>
          <a:bodyPr>
            <a:normAutofit/>
          </a:bodyPr>
          <a:lstStyle/>
          <a:p>
            <a:r>
              <a:rPr lang="en-US" sz="2400" dirty="0" smtClean="0">
                <a:effectLst/>
              </a:rPr>
              <a:t>The system unit contains the CPU</a:t>
            </a:r>
          </a:p>
          <a:p>
            <a:r>
              <a:rPr lang="en-US" sz="2400" dirty="0" smtClean="0">
                <a:effectLst/>
              </a:rPr>
              <a:t>The CPU uses a large number of switches</a:t>
            </a:r>
          </a:p>
          <a:p>
            <a:pPr lvl="1"/>
            <a:r>
              <a:rPr lang="en-US" sz="2000" dirty="0" smtClean="0">
                <a:effectLst/>
              </a:rPr>
              <a:t>Two states: 1 or 0 (on or off)</a:t>
            </a:r>
          </a:p>
          <a:p>
            <a:pPr lvl="1"/>
            <a:r>
              <a:rPr lang="en-US" sz="2000" dirty="0" smtClean="0">
                <a:effectLst/>
              </a:rPr>
              <a:t>Binary language consists of two numbers: 1 or 0</a:t>
            </a:r>
          </a:p>
          <a:p>
            <a:r>
              <a:rPr lang="en-US" sz="2400" dirty="0" smtClean="0">
                <a:effectLst/>
              </a:rPr>
              <a:t>These switches are used to process data</a:t>
            </a:r>
          </a:p>
          <a:p>
            <a:pPr lvl="1"/>
            <a:endParaRPr lang="en-US" sz="2000" dirty="0" smtClean="0">
              <a:effectLst/>
            </a:endParaRPr>
          </a:p>
          <a:p>
            <a:pPr lvl="1"/>
            <a:endParaRPr lang="en-US" sz="2000" dirty="0" smtClean="0">
              <a:effectLst/>
            </a:endParaRPr>
          </a:p>
        </p:txBody>
      </p:sp>
      <p:sp>
        <p:nvSpPr>
          <p:cNvPr id="24" name="Footer Placeholder 3"/>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050"/>
            </a:lvl1pPr>
          </a:lstStyle>
          <a:p>
            <a:pPr>
              <a:defRPr/>
            </a:pPr>
            <a:r>
              <a:rPr lang="en-US" kern="0" dirty="0" smtClean="0">
                <a:solidFill>
                  <a:sysClr val="windowText" lastClr="000000"/>
                </a:solidFill>
                <a:latin typeface="Arial" pitchFamily="34" charset="0"/>
              </a:rPr>
              <a:t>Copyright © 2011 Pearson Education, Inc. Publishing as Prentice Hall</a:t>
            </a:r>
            <a:endParaRPr lang="en-US" kern="0" dirty="0">
              <a:solidFill>
                <a:srgbClr val="FFFBDD"/>
              </a:solidFill>
              <a:latin typeface="Arial" pitchFamily="34" charset="0"/>
            </a:endParaRPr>
          </a:p>
        </p:txBody>
      </p:sp>
      <p:sp>
        <p:nvSpPr>
          <p:cNvPr id="32771" name="Slide Number Placeholder 7"/>
          <p:cNvSpPr>
            <a:spLocks noGrp="1"/>
          </p:cNvSpPr>
          <p:nvPr>
            <p:ph type="sldNum" sz="quarter" idx="12"/>
          </p:nvPr>
        </p:nvSpPr>
        <p:spPr>
          <a:noFill/>
        </p:spPr>
        <p:txBody>
          <a:bodyPr/>
          <a:lstStyle/>
          <a:p>
            <a:fld id="{A0383291-9F4D-4AB0-B415-5787C83739A9}" type="slidenum">
              <a:rPr lang="en-US" smtClean="0"/>
              <a:pPr/>
              <a:t>13</a:t>
            </a:fld>
            <a:endParaRPr lang="en-US" smtClean="0"/>
          </a:p>
        </p:txBody>
      </p:sp>
      <p:sp>
        <p:nvSpPr>
          <p:cNvPr id="32772" name="Text Box 14"/>
          <p:cNvSpPr txBox="1">
            <a:spLocks noChangeArrowheads="1"/>
          </p:cNvSpPr>
          <p:nvPr/>
        </p:nvSpPr>
        <p:spPr bwMode="auto">
          <a:xfrm>
            <a:off x="2590800" y="5562600"/>
            <a:ext cx="2209800" cy="366713"/>
          </a:xfrm>
          <a:prstGeom prst="rect">
            <a:avLst/>
          </a:prstGeom>
          <a:noFill/>
          <a:ln w="9525" algn="ctr">
            <a:noFill/>
            <a:miter lim="800000"/>
            <a:headEnd/>
            <a:tailEnd/>
          </a:ln>
        </p:spPr>
        <p:txBody>
          <a:bodyPr>
            <a:spAutoFit/>
          </a:bodyPr>
          <a:lstStyle/>
          <a:p>
            <a:pPr algn="ctr">
              <a:spcBef>
                <a:spcPct val="50000"/>
              </a:spcBef>
            </a:pPr>
            <a:r>
              <a:rPr lang="en-US" sz="1800">
                <a:solidFill>
                  <a:schemeClr val="bg1"/>
                </a:solidFill>
              </a:rPr>
              <a:t>Lock</a:t>
            </a:r>
          </a:p>
        </p:txBody>
      </p:sp>
      <p:pic>
        <p:nvPicPr>
          <p:cNvPr id="32774" name="Picture 1" descr="09-01"/>
          <p:cNvPicPr>
            <a:picLocks noChangeAspect="1" noChangeArrowheads="1"/>
          </p:cNvPicPr>
          <p:nvPr/>
        </p:nvPicPr>
        <p:blipFill>
          <a:blip r:embed="rId3"/>
          <a:srcRect/>
          <a:stretch>
            <a:fillRect/>
          </a:stretch>
        </p:blipFill>
        <p:spPr bwMode="auto">
          <a:xfrm>
            <a:off x="6629400" y="1679575"/>
            <a:ext cx="1878013" cy="4641850"/>
          </a:xfrm>
          <a:prstGeom prst="rect">
            <a:avLst/>
          </a:prstGeom>
          <a:noFill/>
          <a:ln w="9525">
            <a:noFill/>
            <a:miter lim="800000"/>
            <a:headEnd/>
            <a:tailEnd/>
          </a:ln>
        </p:spPr>
      </p:pic>
    </p:spTree>
    <p:extLst>
      <p:ext uri="{BB962C8B-B14F-4D97-AF65-F5344CB8AC3E}">
        <p14:creationId xmlns:p14="http://schemas.microsoft.com/office/powerpoint/2010/main" val="112875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The CPU</a:t>
            </a:r>
            <a:endParaRPr lang="he-IL" altLang="en-US" smtClean="0"/>
          </a:p>
        </p:txBody>
      </p:sp>
      <p:sp>
        <p:nvSpPr>
          <p:cNvPr id="6147" name="Content Placeholder 2"/>
          <p:cNvSpPr>
            <a:spLocks noGrp="1"/>
          </p:cNvSpPr>
          <p:nvPr>
            <p:ph idx="1"/>
          </p:nvPr>
        </p:nvSpPr>
        <p:spPr/>
        <p:txBody>
          <a:bodyPr/>
          <a:lstStyle/>
          <a:p>
            <a:pPr eaLnBrk="1" hangingPunct="1"/>
            <a:r>
              <a:rPr lang="en-US" altLang="en-US" u="sng" dirty="0" smtClean="0"/>
              <a:t>Central processing unit (CPU)</a:t>
            </a:r>
            <a:r>
              <a:rPr lang="en-US" altLang="en-US" dirty="0" smtClean="0"/>
              <a:t>: the part of the computer that actually runs programs</a:t>
            </a:r>
          </a:p>
          <a:p>
            <a:pPr lvl="1" eaLnBrk="1" hangingPunct="1"/>
            <a:r>
              <a:rPr lang="en-US" altLang="en-US" dirty="0" smtClean="0"/>
              <a:t>Most important component</a:t>
            </a:r>
          </a:p>
          <a:p>
            <a:pPr lvl="1" eaLnBrk="1" hangingPunct="1"/>
            <a:r>
              <a:rPr lang="en-US" altLang="en-US" dirty="0" smtClean="0"/>
              <a:t>Without it, cannot run software</a:t>
            </a:r>
          </a:p>
          <a:p>
            <a:pPr lvl="1" eaLnBrk="1" hangingPunct="1"/>
            <a:r>
              <a:rPr lang="en-US" altLang="en-US" dirty="0" smtClean="0"/>
              <a:t>Used to be a huge device</a:t>
            </a:r>
          </a:p>
          <a:p>
            <a:pPr eaLnBrk="1" hangingPunct="1"/>
            <a:r>
              <a:rPr lang="en-US" altLang="en-US" u="sng" dirty="0" smtClean="0"/>
              <a:t>Microprocessors</a:t>
            </a:r>
            <a:r>
              <a:rPr lang="en-US" altLang="en-US" dirty="0" smtClean="0"/>
              <a:t>: CPUs located on small chips</a:t>
            </a:r>
            <a:endParaRPr lang="he-IL" altLang="en-US" dirty="0" smtClean="0"/>
          </a:p>
        </p:txBody>
      </p:sp>
    </p:spTree>
    <p:extLst>
      <p:ext uri="{BB962C8B-B14F-4D97-AF65-F5344CB8AC3E}">
        <p14:creationId xmlns:p14="http://schemas.microsoft.com/office/powerpoint/2010/main" val="4197402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a:xfrm>
            <a:off x="559594" y="-228600"/>
            <a:ext cx="7886700" cy="1325563"/>
          </a:xfrm>
        </p:spPr>
        <p:txBody>
          <a:bodyPr/>
          <a:lstStyle/>
          <a:p>
            <a:pPr>
              <a:defRPr/>
            </a:pPr>
            <a:r>
              <a:rPr lang="en-US" dirty="0"/>
              <a:t>Central Processing Unit (CPU)</a:t>
            </a:r>
          </a:p>
        </p:txBody>
      </p:sp>
      <p:sp>
        <p:nvSpPr>
          <p:cNvPr id="90118" name="Rectangle 6"/>
          <p:cNvSpPr>
            <a:spLocks noGrp="1" noChangeArrowheads="1"/>
          </p:cNvSpPr>
          <p:nvPr>
            <p:ph idx="1"/>
          </p:nvPr>
        </p:nvSpPr>
        <p:spPr>
          <a:xfrm>
            <a:off x="334963" y="1096963"/>
            <a:ext cx="8335962" cy="5148262"/>
          </a:xfrm>
        </p:spPr>
        <p:txBody>
          <a:bodyPr>
            <a:noAutofit/>
          </a:bodyPr>
          <a:lstStyle/>
          <a:p>
            <a:pPr>
              <a:defRPr/>
            </a:pPr>
            <a:r>
              <a:rPr lang="en-US" sz="2800" dirty="0">
                <a:effectLst/>
              </a:rPr>
              <a:t>Referred to as the “brains” of the computer</a:t>
            </a:r>
          </a:p>
          <a:p>
            <a:pPr>
              <a:defRPr/>
            </a:pPr>
            <a:r>
              <a:rPr lang="en-US" sz="2800" dirty="0">
                <a:effectLst/>
              </a:rPr>
              <a:t>Controls all functions of the computer</a:t>
            </a:r>
          </a:p>
          <a:p>
            <a:pPr>
              <a:defRPr/>
            </a:pPr>
            <a:r>
              <a:rPr lang="en-US" sz="2800" dirty="0">
                <a:effectLst/>
              </a:rPr>
              <a:t>Processes all commands and instructions</a:t>
            </a:r>
          </a:p>
          <a:p>
            <a:pPr>
              <a:defRPr/>
            </a:pPr>
            <a:r>
              <a:rPr lang="en-US" sz="2800" dirty="0">
                <a:effectLst/>
              </a:rPr>
              <a:t>Can perform billions of tasks per second </a:t>
            </a:r>
            <a:r>
              <a:rPr lang="en-US" sz="2800" dirty="0" smtClean="0">
                <a:effectLst/>
              </a:rPr>
              <a:t>(over 6 billion tasks per second)</a:t>
            </a:r>
          </a:p>
          <a:p>
            <a:pPr fontAlgn="auto">
              <a:spcAft>
                <a:spcPts val="0"/>
              </a:spcAft>
              <a:defRPr/>
            </a:pPr>
            <a:r>
              <a:rPr lang="en-US" altLang="en-US" sz="2800" i="1" dirty="0"/>
              <a:t>This is the part of the computer that actually runs programs</a:t>
            </a:r>
          </a:p>
          <a:p>
            <a:pPr marL="171450" lvl="1" fontAlgn="auto">
              <a:spcBef>
                <a:spcPts val="750"/>
              </a:spcBef>
              <a:spcAft>
                <a:spcPts val="0"/>
              </a:spcAft>
              <a:defRPr/>
            </a:pPr>
            <a:r>
              <a:rPr lang="en-US" altLang="en-US" sz="2800" i="1" dirty="0"/>
              <a:t>Most important component</a:t>
            </a:r>
          </a:p>
          <a:p>
            <a:pPr marL="171450" lvl="1" fontAlgn="auto">
              <a:spcBef>
                <a:spcPts val="750"/>
              </a:spcBef>
              <a:spcAft>
                <a:spcPts val="0"/>
              </a:spcAft>
              <a:defRPr/>
            </a:pPr>
            <a:r>
              <a:rPr lang="en-US" altLang="en-US" sz="2800" i="1" dirty="0"/>
              <a:t>Without it, cannot run software</a:t>
            </a:r>
          </a:p>
          <a:p>
            <a:pPr marL="171450" lvl="1" fontAlgn="auto">
              <a:spcBef>
                <a:spcPts val="750"/>
              </a:spcBef>
              <a:spcAft>
                <a:spcPts val="0"/>
              </a:spcAft>
              <a:defRPr/>
            </a:pPr>
            <a:r>
              <a:rPr lang="en-US" altLang="en-US" sz="2800" i="1" dirty="0"/>
              <a:t>Used to be a huge device</a:t>
            </a:r>
          </a:p>
          <a:p>
            <a:pPr fontAlgn="auto">
              <a:spcAft>
                <a:spcPts val="0"/>
              </a:spcAft>
              <a:defRPr/>
            </a:pPr>
            <a:r>
              <a:rPr lang="en-US" altLang="en-US" sz="2800" i="1" dirty="0"/>
              <a:t>Microprocessors: CPUs located on small chips</a:t>
            </a:r>
            <a:endParaRPr lang="he-IL" altLang="en-US" sz="2800" i="1" dirty="0"/>
          </a:p>
          <a:p>
            <a:pPr>
              <a:defRPr/>
            </a:pPr>
            <a:endParaRPr lang="en-US" sz="2800" i="1" dirty="0"/>
          </a:p>
          <a:p>
            <a:pPr>
              <a:defRPr/>
            </a:pPr>
            <a:endParaRPr lang="en-US" sz="2800" dirty="0"/>
          </a:p>
          <a:p>
            <a:pPr>
              <a:defRPr/>
            </a:pPr>
            <a:endParaRPr lang="en-US" sz="2800" dirty="0">
              <a:effectLst/>
            </a:endParaRPr>
          </a:p>
        </p:txBody>
      </p:sp>
      <p:sp>
        <p:nvSpPr>
          <p:cNvPr id="8" name="Date Placeholder 7"/>
          <p:cNvSpPr>
            <a:spLocks noGrp="1"/>
          </p:cNvSpPr>
          <p:nvPr>
            <p:ph type="dt" sz="half" idx="10"/>
          </p:nvPr>
        </p:nvSpPr>
        <p:spPr/>
        <p:txBody>
          <a:bodyPr/>
          <a:lstStyle/>
          <a:p>
            <a:pPr>
              <a:defRPr/>
            </a:pPr>
            <a:r>
              <a:rPr lang="en-US" dirty="0" smtClean="0"/>
              <a:t>Copyright © 2011 Pearson Education, Inc. Publishing as Prentice Hall</a:t>
            </a:r>
            <a:endParaRPr lang="en-US" dirty="0">
              <a:solidFill>
                <a:srgbClr val="FFFBDD"/>
              </a:solidFill>
            </a:endParaRPr>
          </a:p>
        </p:txBody>
      </p:sp>
      <p:sp>
        <p:nvSpPr>
          <p:cNvPr id="7" name="Slide Number Placeholder 5"/>
          <p:cNvSpPr>
            <a:spLocks noGrp="1"/>
          </p:cNvSpPr>
          <p:nvPr>
            <p:ph type="sldNum" sz="quarter" idx="12"/>
          </p:nvPr>
        </p:nvSpPr>
        <p:spPr/>
        <p:txBody>
          <a:bodyPr/>
          <a:lstStyle/>
          <a:p>
            <a:pPr>
              <a:defRPr/>
            </a:pPr>
            <a:fld id="{2D38F36E-52AC-46F3-A86C-7B3B3FC25035}" type="slidenum">
              <a:rPr lang="en-US"/>
              <a:pPr>
                <a:defRPr/>
              </a:pPr>
              <a:t>15</a:t>
            </a:fld>
            <a:endParaRPr lang="en-US" dirty="0"/>
          </a:p>
        </p:txBody>
      </p:sp>
      <p:sp>
        <p:nvSpPr>
          <p:cNvPr id="109570" name="Rectangle 4"/>
          <p:cNvSpPr>
            <a:spLocks noChangeArrowheads="1"/>
          </p:cNvSpPr>
          <p:nvPr/>
        </p:nvSpPr>
        <p:spPr bwMode="auto">
          <a:xfrm>
            <a:off x="3124200" y="6245225"/>
            <a:ext cx="2895600" cy="476250"/>
          </a:xfrm>
          <a:prstGeom prst="rect">
            <a:avLst/>
          </a:prstGeom>
          <a:noFill/>
          <a:ln w="12700">
            <a:noFill/>
            <a:miter lim="800000"/>
            <a:headEnd/>
            <a:tailEnd/>
          </a:ln>
        </p:spPr>
        <p:txBody>
          <a:bodyPr/>
          <a:lstStyle/>
          <a:p>
            <a:pPr eaLnBrk="0" hangingPunct="0"/>
            <a:endParaRPr lang="en-US" dirty="0"/>
          </a:p>
        </p:txBody>
      </p:sp>
      <p:sp>
        <p:nvSpPr>
          <p:cNvPr id="9" name="Content Placeholder 2"/>
          <p:cNvSpPr txBox="1">
            <a:spLocks/>
          </p:cNvSpPr>
          <p:nvPr/>
        </p:nvSpPr>
        <p:spPr>
          <a:xfrm>
            <a:off x="628650" y="3733800"/>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endParaRPr lang="he-IL" altLang="en-US" dirty="0" smtClean="0"/>
          </a:p>
        </p:txBody>
      </p:sp>
    </p:spTree>
    <p:extLst>
      <p:ext uri="{BB962C8B-B14F-4D97-AF65-F5344CB8AC3E}">
        <p14:creationId xmlns:p14="http://schemas.microsoft.com/office/powerpoint/2010/main" val="170313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28650" y="122237"/>
            <a:ext cx="7886700" cy="1325563"/>
          </a:xfrm>
        </p:spPr>
        <p:txBody>
          <a:bodyPr/>
          <a:lstStyle/>
          <a:p>
            <a:pPr eaLnBrk="1" hangingPunct="1"/>
            <a:r>
              <a:rPr lang="en-US" altLang="en-US" dirty="0" smtClean="0"/>
              <a:t>How Computers Store Data</a:t>
            </a:r>
            <a:endParaRPr lang="he-IL" altLang="en-US" dirty="0" smtClean="0"/>
          </a:p>
        </p:txBody>
      </p:sp>
      <p:sp>
        <p:nvSpPr>
          <p:cNvPr id="13315" name="Content Placeholder 2"/>
          <p:cNvSpPr>
            <a:spLocks noGrp="1"/>
          </p:cNvSpPr>
          <p:nvPr>
            <p:ph idx="1"/>
          </p:nvPr>
        </p:nvSpPr>
        <p:spPr>
          <a:xfrm>
            <a:off x="628650" y="1447800"/>
            <a:ext cx="7886700" cy="4351338"/>
          </a:xfrm>
        </p:spPr>
        <p:txBody>
          <a:bodyPr>
            <a:noAutofit/>
          </a:bodyPr>
          <a:lstStyle/>
          <a:p>
            <a:pPr eaLnBrk="1" hangingPunct="1"/>
            <a:r>
              <a:rPr lang="en-US" altLang="en-US" sz="2400" dirty="0" smtClean="0"/>
              <a:t>All data in a computer is stored in sequences of 0s and 1s</a:t>
            </a:r>
          </a:p>
          <a:p>
            <a:pPr>
              <a:lnSpc>
                <a:spcPct val="80000"/>
              </a:lnSpc>
            </a:pPr>
            <a:r>
              <a:rPr lang="en-US" sz="2400" dirty="0" smtClean="0"/>
              <a:t>Bit</a:t>
            </a:r>
            <a:endParaRPr lang="en-US" sz="2400" dirty="0"/>
          </a:p>
          <a:p>
            <a:pPr lvl="1">
              <a:lnSpc>
                <a:spcPct val="80000"/>
              </a:lnSpc>
            </a:pPr>
            <a:r>
              <a:rPr lang="en-US" sz="2000" dirty="0"/>
              <a:t>Binary digit</a:t>
            </a:r>
          </a:p>
          <a:p>
            <a:pPr lvl="1">
              <a:lnSpc>
                <a:spcPct val="80000"/>
              </a:lnSpc>
            </a:pPr>
            <a:r>
              <a:rPr lang="en-US" sz="2000" dirty="0"/>
              <a:t>0 or </a:t>
            </a:r>
            <a:r>
              <a:rPr lang="en-US" sz="2000" dirty="0" smtClean="0"/>
              <a:t>1</a:t>
            </a:r>
          </a:p>
          <a:p>
            <a:pPr lvl="1">
              <a:lnSpc>
                <a:spcPct val="80000"/>
              </a:lnSpc>
            </a:pPr>
            <a:r>
              <a:rPr lang="en-US" altLang="en-US" sz="2000" dirty="0" smtClean="0"/>
              <a:t>electrical </a:t>
            </a:r>
            <a:r>
              <a:rPr lang="en-US" altLang="en-US" sz="2000" dirty="0"/>
              <a:t>component that can hold positive or negative charge, like on/off switch</a:t>
            </a:r>
          </a:p>
          <a:p>
            <a:pPr lvl="1">
              <a:lnSpc>
                <a:spcPct val="80000"/>
              </a:lnSpc>
            </a:pPr>
            <a:endParaRPr lang="en-US" sz="2000" dirty="0"/>
          </a:p>
          <a:p>
            <a:r>
              <a:rPr lang="en-US" altLang="en-US" sz="2400" u="sng" dirty="0" smtClean="0"/>
              <a:t>Byte</a:t>
            </a:r>
            <a:r>
              <a:rPr lang="en-US" altLang="en-US" sz="2400" dirty="0"/>
              <a:t>: just enough memory to store letter or small number</a:t>
            </a:r>
          </a:p>
          <a:p>
            <a:pPr lvl="1"/>
            <a:r>
              <a:rPr lang="en-US" altLang="en-US" sz="2000" dirty="0"/>
              <a:t>Divided into </a:t>
            </a:r>
            <a:r>
              <a:rPr lang="en-US" altLang="en-US" sz="2000" b="1" dirty="0"/>
              <a:t>eight bits</a:t>
            </a:r>
          </a:p>
          <a:p>
            <a:pPr lvl="1"/>
            <a:r>
              <a:rPr lang="en-US" altLang="en-US" sz="2000" dirty="0" smtClean="0"/>
              <a:t>The </a:t>
            </a:r>
            <a:r>
              <a:rPr lang="en-US" altLang="en-US" sz="2000" dirty="0"/>
              <a:t>on/off pattern of bits in a byte represents data stored in the byte</a:t>
            </a:r>
          </a:p>
          <a:p>
            <a:pPr lvl="1">
              <a:lnSpc>
                <a:spcPct val="80000"/>
              </a:lnSpc>
            </a:pPr>
            <a:r>
              <a:rPr lang="en-US" sz="2000" dirty="0" smtClean="0"/>
              <a:t>8 </a:t>
            </a:r>
            <a:r>
              <a:rPr lang="en-US" sz="2000" dirty="0"/>
              <a:t>bits</a:t>
            </a:r>
          </a:p>
          <a:p>
            <a:pPr>
              <a:lnSpc>
                <a:spcPct val="80000"/>
              </a:lnSpc>
            </a:pPr>
            <a:r>
              <a:rPr lang="en-US" sz="2400" dirty="0"/>
              <a:t>Each letter, number, and character is a string of eight 0s and 1s</a:t>
            </a:r>
          </a:p>
          <a:p>
            <a:pPr lvl="1" eaLnBrk="1" hangingPunct="1"/>
            <a:endParaRPr lang="he-IL" altLang="en-US" sz="2000" dirty="0" smtClean="0"/>
          </a:p>
        </p:txBody>
      </p:sp>
    </p:spTree>
    <p:extLst>
      <p:ext uri="{BB962C8B-B14F-4D97-AF65-F5344CB8AC3E}">
        <p14:creationId xmlns:p14="http://schemas.microsoft.com/office/powerpoint/2010/main" val="805319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3" name="Slide Number Placeholder 2"/>
          <p:cNvSpPr>
            <a:spLocks noGrp="1"/>
          </p:cNvSpPr>
          <p:nvPr>
            <p:ph type="sldNum" sz="quarter" idx="12"/>
          </p:nvPr>
        </p:nvSpPr>
        <p:spPr/>
        <p:txBody>
          <a:bodyPr/>
          <a:lstStyle/>
          <a:p>
            <a:pPr>
              <a:defRPr/>
            </a:pPr>
            <a:fld id="{E6A732F3-F1DC-441F-8CD3-71A4313F6CA8}" type="slidenum">
              <a:rPr lang="en-US" smtClean="0"/>
              <a:pPr>
                <a:defRPr/>
              </a:pPr>
              <a:t>17</a:t>
            </a:fld>
            <a:endParaRPr lang="en-US" dirty="0"/>
          </a:p>
        </p:txBody>
      </p:sp>
      <p:pic>
        <p:nvPicPr>
          <p:cNvPr id="4" name="Picture 3"/>
          <p:cNvPicPr>
            <a:picLocks noChangeAspect="1"/>
          </p:cNvPicPr>
          <p:nvPr/>
        </p:nvPicPr>
        <p:blipFill>
          <a:blip r:embed="rId3"/>
          <a:stretch>
            <a:fillRect/>
          </a:stretch>
        </p:blipFill>
        <p:spPr>
          <a:xfrm>
            <a:off x="795337" y="661987"/>
            <a:ext cx="7553325" cy="5534025"/>
          </a:xfrm>
          <a:prstGeom prst="rect">
            <a:avLst/>
          </a:prstGeom>
        </p:spPr>
      </p:pic>
    </p:spTree>
    <p:extLst>
      <p:ext uri="{BB962C8B-B14F-4D97-AF65-F5344CB8AC3E}">
        <p14:creationId xmlns:p14="http://schemas.microsoft.com/office/powerpoint/2010/main" val="2721340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idx="1"/>
          </p:nvPr>
        </p:nvSpPr>
        <p:spPr/>
        <p:txBody>
          <a:bodyPr/>
          <a:lstStyle/>
          <a:p>
            <a:r>
              <a:rPr lang="en-US" b="1" dirty="0" smtClean="0">
                <a:solidFill>
                  <a:srgbClr val="5E8945"/>
                </a:solidFill>
              </a:rPr>
              <a:t>Capacity</a:t>
            </a:r>
            <a:r>
              <a:rPr lang="en-US" dirty="0" smtClean="0"/>
              <a:t> is the number of bytes a storage medium can hold</a:t>
            </a:r>
            <a:endParaRPr lang="en-US" b="1" dirty="0"/>
          </a:p>
        </p:txBody>
      </p:sp>
      <p:sp>
        <p:nvSpPr>
          <p:cNvPr id="4" name="Footer Placeholder 3"/>
          <p:cNvSpPr>
            <a:spLocks noGrp="1"/>
          </p:cNvSpPr>
          <p:nvPr>
            <p:ph type="ftr" sz="quarter" idx="11"/>
          </p:nvPr>
        </p:nvSpPr>
        <p:spPr/>
        <p:txBody>
          <a:bodyPr/>
          <a:lstStyle/>
          <a:p>
            <a:r>
              <a:rPr lang="en-US" smtClean="0"/>
              <a:t>Discovering Computers 2012: Chapter 7</a:t>
            </a:r>
            <a:endParaRPr lang="en-US" dirty="0"/>
          </a:p>
        </p:txBody>
      </p:sp>
      <p:sp>
        <p:nvSpPr>
          <p:cNvPr id="5" name="Slide Number Placeholder 4"/>
          <p:cNvSpPr>
            <a:spLocks noGrp="1"/>
          </p:cNvSpPr>
          <p:nvPr>
            <p:ph type="sldNum" sz="quarter" idx="12"/>
          </p:nvPr>
        </p:nvSpPr>
        <p:spPr/>
        <p:txBody>
          <a:bodyPr/>
          <a:lstStyle/>
          <a:p>
            <a:fld id="{E1920792-1FFE-4123-96E7-9B6DC9FF0B06}" type="slidenum">
              <a:rPr lang="en-US" smtClean="0"/>
              <a:pPr/>
              <a:t>18</a:t>
            </a:fld>
            <a:endParaRPr lang="en-US"/>
          </a:p>
        </p:txBody>
      </p:sp>
      <p:sp>
        <p:nvSpPr>
          <p:cNvPr id="6" name="Text Placeholder 5"/>
          <p:cNvSpPr>
            <a:spLocks noGrp="1"/>
          </p:cNvSpPr>
          <p:nvPr>
            <p:ph type="body" sz="quarter" idx="13"/>
          </p:nvPr>
        </p:nvSpPr>
        <p:spPr/>
        <p:txBody>
          <a:bodyPr>
            <a:normAutofit fontScale="92500" lnSpcReduction="20000"/>
          </a:bodyPr>
          <a:lstStyle/>
          <a:p>
            <a:r>
              <a:rPr lang="en-US" dirty="0" smtClean="0"/>
              <a:t>Page 354 </a:t>
            </a:r>
          </a:p>
          <a:p>
            <a:r>
              <a:rPr lang="en-US" dirty="0" smtClean="0"/>
              <a:t>Figure 7-2</a:t>
            </a:r>
            <a:endParaRPr lang="en-US" dirty="0"/>
          </a:p>
        </p:txBody>
      </p:sp>
      <p:pic>
        <p:nvPicPr>
          <p:cNvPr id="7" name="Picture 6" descr="Fig7-02.gif"/>
          <p:cNvPicPr>
            <a:picLocks noChangeAspect="1"/>
          </p:cNvPicPr>
          <p:nvPr/>
        </p:nvPicPr>
        <p:blipFill>
          <a:blip r:embed="rId3"/>
          <a:stretch>
            <a:fillRect/>
          </a:stretch>
        </p:blipFill>
        <p:spPr>
          <a:xfrm>
            <a:off x="947147" y="2133600"/>
            <a:ext cx="6596653" cy="3990975"/>
          </a:xfrm>
          <a:prstGeom prst="rect">
            <a:avLst/>
          </a:prstGeom>
        </p:spPr>
      </p:pic>
    </p:spTree>
    <p:extLst>
      <p:ext uri="{BB962C8B-B14F-4D97-AF65-F5344CB8AC3E}">
        <p14:creationId xmlns:p14="http://schemas.microsoft.com/office/powerpoint/2010/main" val="3657727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3" name="Slide Number Placeholder 2"/>
          <p:cNvSpPr>
            <a:spLocks noGrp="1"/>
          </p:cNvSpPr>
          <p:nvPr>
            <p:ph type="sldNum" sz="quarter" idx="12"/>
          </p:nvPr>
        </p:nvSpPr>
        <p:spPr/>
        <p:txBody>
          <a:bodyPr/>
          <a:lstStyle/>
          <a:p>
            <a:pPr>
              <a:defRPr/>
            </a:pPr>
            <a:fld id="{E6A732F3-F1DC-441F-8CD3-71A4313F6CA8}" type="slidenum">
              <a:rPr lang="en-US" smtClean="0"/>
              <a:pPr>
                <a:defRPr/>
              </a:pPr>
              <a:t>19</a:t>
            </a:fld>
            <a:endParaRPr lang="en-US" dirty="0"/>
          </a:p>
        </p:txBody>
      </p:sp>
      <p:pic>
        <p:nvPicPr>
          <p:cNvPr id="4" name="Picture 3"/>
          <p:cNvPicPr>
            <a:picLocks noChangeAspect="1"/>
          </p:cNvPicPr>
          <p:nvPr/>
        </p:nvPicPr>
        <p:blipFill>
          <a:blip r:embed="rId2"/>
          <a:stretch>
            <a:fillRect/>
          </a:stretch>
        </p:blipFill>
        <p:spPr>
          <a:xfrm>
            <a:off x="833437" y="638175"/>
            <a:ext cx="7477125" cy="5581650"/>
          </a:xfrm>
          <a:prstGeom prst="rect">
            <a:avLst/>
          </a:prstGeom>
        </p:spPr>
      </p:pic>
      <p:pic>
        <p:nvPicPr>
          <p:cNvPr id="5" name="Picture 4"/>
          <p:cNvPicPr>
            <a:picLocks noChangeAspect="1"/>
          </p:cNvPicPr>
          <p:nvPr/>
        </p:nvPicPr>
        <p:blipFill>
          <a:blip r:embed="rId3"/>
          <a:stretch>
            <a:fillRect/>
          </a:stretch>
        </p:blipFill>
        <p:spPr>
          <a:xfrm>
            <a:off x="847725" y="623887"/>
            <a:ext cx="7448550" cy="5610225"/>
          </a:xfrm>
          <a:prstGeom prst="rect">
            <a:avLst/>
          </a:prstGeom>
        </p:spPr>
      </p:pic>
    </p:spTree>
    <p:extLst>
      <p:ext uri="{BB962C8B-B14F-4D97-AF65-F5344CB8AC3E}">
        <p14:creationId xmlns:p14="http://schemas.microsoft.com/office/powerpoint/2010/main" val="72034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p:txBody>
          <a:bodyPr/>
          <a:lstStyle/>
          <a:p>
            <a:pPr>
              <a:defRPr/>
            </a:pPr>
            <a:r>
              <a:rPr lang="en-US" dirty="0" smtClean="0"/>
              <a:t>Lecture </a:t>
            </a:r>
            <a:r>
              <a:rPr lang="en-US" dirty="0"/>
              <a:t>Topics</a:t>
            </a:r>
          </a:p>
        </p:txBody>
      </p:sp>
      <p:sp>
        <p:nvSpPr>
          <p:cNvPr id="8198" name="Rectangle 6"/>
          <p:cNvSpPr>
            <a:spLocks noGrp="1" noChangeArrowheads="1"/>
          </p:cNvSpPr>
          <p:nvPr>
            <p:ph idx="1"/>
          </p:nvPr>
        </p:nvSpPr>
        <p:spPr/>
        <p:txBody>
          <a:bodyPr/>
          <a:lstStyle/>
          <a:p>
            <a:pPr>
              <a:defRPr/>
            </a:pPr>
            <a:r>
              <a:rPr lang="en-US" dirty="0">
                <a:effectLst/>
              </a:rPr>
              <a:t>Functions of a computer</a:t>
            </a:r>
          </a:p>
          <a:p>
            <a:pPr>
              <a:defRPr/>
            </a:pPr>
            <a:r>
              <a:rPr lang="en-US" dirty="0">
                <a:effectLst/>
              </a:rPr>
              <a:t>Data versus information</a:t>
            </a:r>
          </a:p>
          <a:p>
            <a:pPr>
              <a:defRPr/>
            </a:pPr>
            <a:r>
              <a:rPr lang="en-US" dirty="0">
                <a:effectLst/>
              </a:rPr>
              <a:t>Bits and bytes</a:t>
            </a:r>
          </a:p>
          <a:p>
            <a:pPr>
              <a:defRPr/>
            </a:pPr>
            <a:r>
              <a:rPr lang="en-US" dirty="0"/>
              <a:t>Storage</a:t>
            </a:r>
          </a:p>
          <a:p>
            <a:pPr>
              <a:defRPr/>
            </a:pPr>
            <a:r>
              <a:rPr lang="en-US" dirty="0" smtClean="0">
                <a:effectLst/>
              </a:rPr>
              <a:t>Processing</a:t>
            </a:r>
          </a:p>
          <a:p>
            <a:pPr>
              <a:defRPr/>
            </a:pPr>
            <a:r>
              <a:rPr lang="en-US" dirty="0" smtClean="0"/>
              <a:t>How computers evolved</a:t>
            </a:r>
            <a:endParaRPr lang="en-US" dirty="0">
              <a:effectLst/>
            </a:endParaRPr>
          </a:p>
        </p:txBody>
      </p:sp>
      <p:sp>
        <p:nvSpPr>
          <p:cNvPr id="6" name="Date Placeholder 5"/>
          <p:cNvSpPr>
            <a:spLocks noGrp="1"/>
          </p:cNvSpPr>
          <p:nvPr>
            <p:ph type="dt" sz="half" idx="10"/>
          </p:nvPr>
        </p:nvSpPr>
        <p:spPr/>
        <p:txBody>
          <a:bodyPr/>
          <a:lstStyle/>
          <a:p>
            <a:pPr>
              <a:defRPr/>
            </a:pPr>
            <a:r>
              <a:rPr lang="en-US" dirty="0" smtClean="0"/>
              <a:t>Copyright © 2011 Pearson Education, Inc. Publishing as Prentice Hall</a:t>
            </a:r>
            <a:endParaRPr lang="en-US" dirty="0">
              <a:solidFill>
                <a:srgbClr val="FFFBDD"/>
              </a:solidFill>
            </a:endParaRPr>
          </a:p>
        </p:txBody>
      </p:sp>
      <p:sp>
        <p:nvSpPr>
          <p:cNvPr id="5" name="Slide Number Placeholder 5"/>
          <p:cNvSpPr>
            <a:spLocks noGrp="1"/>
          </p:cNvSpPr>
          <p:nvPr>
            <p:ph type="sldNum" sz="quarter" idx="12"/>
          </p:nvPr>
        </p:nvSpPr>
        <p:spPr/>
        <p:txBody>
          <a:bodyPr/>
          <a:lstStyle/>
          <a:p>
            <a:pPr>
              <a:defRPr/>
            </a:pPr>
            <a:fld id="{38B3EFCB-6F0A-4183-9EE1-04FC2254A697}" type="slidenum">
              <a:rPr lang="en-US"/>
              <a:pPr>
                <a:defRPr/>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smtClean="0"/>
              <a:t>Storing Characters</a:t>
            </a:r>
            <a:endParaRPr lang="he-IL" altLang="en-US" dirty="0" smtClean="0"/>
          </a:p>
        </p:txBody>
      </p:sp>
      <p:sp>
        <p:nvSpPr>
          <p:cNvPr id="15363" name="Content Placeholder 2"/>
          <p:cNvSpPr>
            <a:spLocks noGrp="1"/>
          </p:cNvSpPr>
          <p:nvPr>
            <p:ph idx="1"/>
          </p:nvPr>
        </p:nvSpPr>
        <p:spPr/>
        <p:txBody>
          <a:bodyPr>
            <a:noAutofit/>
          </a:bodyPr>
          <a:lstStyle/>
          <a:p>
            <a:pPr eaLnBrk="1" hangingPunct="1"/>
            <a:r>
              <a:rPr lang="en-US" altLang="en-US" sz="3200" dirty="0" smtClean="0"/>
              <a:t>Data stored in computer must be stored as binary number</a:t>
            </a:r>
          </a:p>
          <a:p>
            <a:pPr eaLnBrk="1" hangingPunct="1"/>
            <a:r>
              <a:rPr lang="en-US" altLang="en-US" sz="3200" dirty="0" smtClean="0"/>
              <a:t>Characters are converted to numeric code, numeric code stored in memory</a:t>
            </a:r>
          </a:p>
          <a:p>
            <a:pPr lvl="1" eaLnBrk="1" hangingPunct="1"/>
            <a:r>
              <a:rPr lang="en-US" altLang="en-US" sz="2800" dirty="0" smtClean="0"/>
              <a:t>Most important coding scheme is ASCII</a:t>
            </a:r>
          </a:p>
          <a:p>
            <a:pPr lvl="2"/>
            <a:r>
              <a:rPr lang="en-US" sz="2000" dirty="0"/>
              <a:t>There are 128 in the Standard </a:t>
            </a:r>
            <a:r>
              <a:rPr lang="en-US" sz="2000" b="1" dirty="0"/>
              <a:t>ASCII character</a:t>
            </a:r>
            <a:r>
              <a:rPr lang="en-US" sz="2000" dirty="0"/>
              <a:t> set, and there are 256</a:t>
            </a:r>
            <a:r>
              <a:rPr lang="en-US" sz="2000" b="1" dirty="0"/>
              <a:t>characters</a:t>
            </a:r>
            <a:r>
              <a:rPr lang="en-US" sz="2000" dirty="0"/>
              <a:t> in the Extended </a:t>
            </a:r>
            <a:r>
              <a:rPr lang="en-US" sz="2000" b="1" dirty="0"/>
              <a:t>ASCII character</a:t>
            </a:r>
            <a:r>
              <a:rPr lang="en-US" sz="2000" dirty="0"/>
              <a:t> set</a:t>
            </a:r>
            <a:r>
              <a:rPr lang="en-US" sz="2000" dirty="0" smtClean="0"/>
              <a:t>. Which is what most computers use</a:t>
            </a:r>
          </a:p>
          <a:p>
            <a:pPr lvl="1"/>
            <a:r>
              <a:rPr lang="en-US" altLang="en-US" sz="2800" dirty="0" smtClean="0"/>
              <a:t>Unicode coding scheme becoming standard</a:t>
            </a:r>
          </a:p>
          <a:p>
            <a:pPr lvl="1"/>
            <a:r>
              <a:rPr lang="en-US" altLang="en-US" sz="2800" dirty="0" smtClean="0"/>
              <a:t>Compatible with ASCII</a:t>
            </a:r>
          </a:p>
          <a:p>
            <a:pPr lvl="1"/>
            <a:r>
              <a:rPr lang="en-US" altLang="en-US" sz="2800" dirty="0" smtClean="0"/>
              <a:t>Can represent characters for other languages</a:t>
            </a:r>
          </a:p>
        </p:txBody>
      </p:sp>
    </p:spTree>
    <p:extLst>
      <p:ext uri="{BB962C8B-B14F-4D97-AF65-F5344CB8AC3E}">
        <p14:creationId xmlns:p14="http://schemas.microsoft.com/office/powerpoint/2010/main" val="1990963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1118"/>
            <a:ext cx="7886700" cy="1325563"/>
          </a:xfrm>
        </p:spPr>
        <p:txBody>
          <a:bodyPr/>
          <a:lstStyle/>
          <a:p>
            <a:endParaRPr lang="en-US"/>
          </a:p>
        </p:txBody>
      </p:sp>
      <p:sp>
        <p:nvSpPr>
          <p:cNvPr id="4" name="Date Placeholder 3"/>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 name="Slide Number Placeholder 4"/>
          <p:cNvSpPr>
            <a:spLocks noGrp="1"/>
          </p:cNvSpPr>
          <p:nvPr>
            <p:ph type="sldNum" sz="quarter" idx="12"/>
          </p:nvPr>
        </p:nvSpPr>
        <p:spPr/>
        <p:txBody>
          <a:bodyPr/>
          <a:lstStyle/>
          <a:p>
            <a:pPr>
              <a:defRPr/>
            </a:pPr>
            <a:fld id="{94A88D6B-75DB-4BC1-A506-DCDF10074433}" type="slidenum">
              <a:rPr lang="en-US" smtClean="0"/>
              <a:pPr>
                <a:defRPr/>
              </a:pPr>
              <a:t>21</a:t>
            </a:fld>
            <a:endParaRPr lang="en-US" dirty="0"/>
          </a:p>
        </p:txBody>
      </p:sp>
      <p:pic>
        <p:nvPicPr>
          <p:cNvPr id="9" name="Picture 8"/>
          <p:cNvPicPr>
            <a:picLocks noChangeAspect="1"/>
          </p:cNvPicPr>
          <p:nvPr/>
        </p:nvPicPr>
        <p:blipFill>
          <a:blip r:embed="rId2"/>
          <a:stretch>
            <a:fillRect/>
          </a:stretch>
        </p:blipFill>
        <p:spPr>
          <a:xfrm>
            <a:off x="628650" y="723900"/>
            <a:ext cx="7886700" cy="5410200"/>
          </a:xfrm>
          <a:prstGeom prst="rect">
            <a:avLst/>
          </a:prstGeom>
        </p:spPr>
      </p:pic>
    </p:spTree>
    <p:extLst>
      <p:ext uri="{BB962C8B-B14F-4D97-AF65-F5344CB8AC3E}">
        <p14:creationId xmlns:p14="http://schemas.microsoft.com/office/powerpoint/2010/main" val="2686459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4"/>
            <a:ext cx="7886700" cy="4651375"/>
          </a:xfrm>
        </p:spPr>
        <p:txBody>
          <a:bodyPr>
            <a:normAutofit/>
          </a:bodyPr>
          <a:lstStyle/>
          <a:p>
            <a:r>
              <a:rPr lang="pt-BR" dirty="0"/>
              <a:t>F </a:t>
            </a:r>
            <a:r>
              <a:rPr lang="pt-BR" dirty="0" smtClean="0"/>
              <a:t>   o     u      r            a   n      d            s     e      </a:t>
            </a:r>
            <a:r>
              <a:rPr lang="pt-BR" dirty="0"/>
              <a:t>v </a:t>
            </a:r>
            <a:r>
              <a:rPr lang="pt-BR" dirty="0" smtClean="0"/>
              <a:t>    e      n</a:t>
            </a:r>
            <a:endParaRPr lang="en-US" dirty="0" smtClean="0"/>
          </a:p>
          <a:p>
            <a:r>
              <a:rPr lang="en-US" dirty="0" smtClean="0"/>
              <a:t>70 </a:t>
            </a:r>
            <a:r>
              <a:rPr lang="en-US" dirty="0"/>
              <a:t>111 117 114 32 97 110 100 32 115 101 118 101 110</a:t>
            </a:r>
          </a:p>
          <a:p>
            <a:r>
              <a:rPr lang="en-US" dirty="0" smtClean="0"/>
              <a:t>By </a:t>
            </a:r>
            <a:r>
              <a:rPr lang="en-US" dirty="0"/>
              <a:t>looking in the ASCII table, you can see a one-to-one correspondence between each character and the ASCII code used. Note the use of 32 for a space -- 32 is the ASCII code for a space. </a:t>
            </a:r>
            <a:endParaRPr lang="en-US" dirty="0" smtClean="0"/>
          </a:p>
          <a:p>
            <a:r>
              <a:rPr lang="en-US" dirty="0" smtClean="0"/>
              <a:t>We </a:t>
            </a:r>
            <a:r>
              <a:rPr lang="en-US" dirty="0"/>
              <a:t>could expand these decimal numbers out to binary numbers (so 32 = 00100000) if we wanted to be technically correct -- that is how the computer really deals with things</a:t>
            </a:r>
            <a:r>
              <a:rPr lang="en-US" dirty="0" smtClean="0"/>
              <a:t>. (more on this later)</a:t>
            </a:r>
            <a:endParaRPr lang="en-US" dirty="0"/>
          </a:p>
          <a:p>
            <a:r>
              <a:rPr lang="en-US" dirty="0"/>
              <a:t>The first 32 values (0 through 31) are codes for things like carriage return and line feed. </a:t>
            </a:r>
            <a:endParaRPr lang="en-US" dirty="0" smtClean="0"/>
          </a:p>
          <a:p>
            <a:r>
              <a:rPr lang="en-US" dirty="0" smtClean="0"/>
              <a:t>The </a:t>
            </a:r>
            <a:r>
              <a:rPr lang="en-US" dirty="0"/>
              <a:t>space character is the 33rd value, followed by punctuation, digits, uppercase characters and lowercase characters. </a:t>
            </a:r>
          </a:p>
          <a:p>
            <a:endParaRPr lang="en-US" dirty="0"/>
          </a:p>
        </p:txBody>
      </p:sp>
      <p:sp>
        <p:nvSpPr>
          <p:cNvPr id="4" name="Date Placeholder 3"/>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 name="Slide Number Placeholder 4"/>
          <p:cNvSpPr>
            <a:spLocks noGrp="1"/>
          </p:cNvSpPr>
          <p:nvPr>
            <p:ph type="sldNum" sz="quarter" idx="12"/>
          </p:nvPr>
        </p:nvSpPr>
        <p:spPr/>
        <p:txBody>
          <a:bodyPr/>
          <a:lstStyle/>
          <a:p>
            <a:pPr>
              <a:defRPr/>
            </a:pPr>
            <a:fld id="{94A88D6B-75DB-4BC1-A506-DCDF10074433}" type="slidenum">
              <a:rPr lang="en-US" smtClean="0"/>
              <a:pPr>
                <a:defRPr/>
              </a:pPr>
              <a:t>22</a:t>
            </a:fld>
            <a:endParaRPr lang="en-US" dirty="0"/>
          </a:p>
        </p:txBody>
      </p:sp>
      <p:sp>
        <p:nvSpPr>
          <p:cNvPr id="2" name="TextBox 1"/>
          <p:cNvSpPr txBox="1"/>
          <p:nvPr/>
        </p:nvSpPr>
        <p:spPr>
          <a:xfrm>
            <a:off x="990600" y="609600"/>
            <a:ext cx="1981200" cy="461665"/>
          </a:xfrm>
          <a:prstGeom prst="rect">
            <a:avLst/>
          </a:prstGeom>
          <a:noFill/>
        </p:spPr>
        <p:txBody>
          <a:bodyPr wrap="square" rtlCol="0">
            <a:spAutoFit/>
          </a:bodyPr>
          <a:lstStyle/>
          <a:p>
            <a:r>
              <a:rPr lang="en-US" dirty="0">
                <a:hlinkClick r:id="rId3" action="ppaction://hlinkfile"/>
              </a:rPr>
              <a:t>g</a:t>
            </a:r>
            <a:r>
              <a:rPr lang="en-US" dirty="0" smtClean="0">
                <a:hlinkClick r:id="rId3" action="ppaction://hlinkfile"/>
              </a:rPr>
              <a:t>etty.txt</a:t>
            </a:r>
            <a:endParaRPr lang="en-US" dirty="0"/>
          </a:p>
        </p:txBody>
      </p:sp>
    </p:spTree>
    <p:extLst>
      <p:ext uri="{BB962C8B-B14F-4D97-AF65-F5344CB8AC3E}">
        <p14:creationId xmlns:p14="http://schemas.microsoft.com/office/powerpoint/2010/main" val="2119406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t>Storing Numbers</a:t>
            </a:r>
            <a:endParaRPr lang="he-IL" altLang="en-US" dirty="0" smtClean="0"/>
          </a:p>
        </p:txBody>
      </p:sp>
      <p:sp>
        <p:nvSpPr>
          <p:cNvPr id="14339" name="Content Placeholder 2"/>
          <p:cNvSpPr>
            <a:spLocks noGrp="1"/>
          </p:cNvSpPr>
          <p:nvPr>
            <p:ph idx="1"/>
          </p:nvPr>
        </p:nvSpPr>
        <p:spPr/>
        <p:txBody>
          <a:bodyPr/>
          <a:lstStyle/>
          <a:p>
            <a:pPr eaLnBrk="1" hangingPunct="1"/>
            <a:r>
              <a:rPr lang="en-US" altLang="en-US" smtClean="0"/>
              <a:t>Bit represents two values, 0 and 1</a:t>
            </a:r>
          </a:p>
          <a:p>
            <a:pPr eaLnBrk="1" hangingPunct="1"/>
            <a:r>
              <a:rPr lang="en-US" altLang="en-US" smtClean="0"/>
              <a:t>Computers use binary numbering system</a:t>
            </a:r>
          </a:p>
          <a:p>
            <a:pPr lvl="1" eaLnBrk="1" hangingPunct="1"/>
            <a:r>
              <a:rPr lang="en-US" altLang="en-US" smtClean="0"/>
              <a:t>Position of digit </a:t>
            </a:r>
            <a:r>
              <a:rPr lang="en-US" altLang="en-US" smtClean="0">
                <a:latin typeface="Courier New" panose="02070309020205020404" pitchFamily="49" charset="0"/>
                <a:cs typeface="Courier New" panose="02070309020205020404" pitchFamily="49" charset="0"/>
              </a:rPr>
              <a:t>j</a:t>
            </a:r>
            <a:r>
              <a:rPr lang="en-US" altLang="en-US" smtClean="0"/>
              <a:t> is assigned the value 2</a:t>
            </a:r>
            <a:r>
              <a:rPr lang="en-US" altLang="en-US" baseline="30000" smtClean="0">
                <a:latin typeface="Courier New" panose="02070309020205020404" pitchFamily="49" charset="0"/>
                <a:cs typeface="Courier New" panose="02070309020205020404" pitchFamily="49" charset="0"/>
              </a:rPr>
              <a:t>j-1</a:t>
            </a:r>
          </a:p>
          <a:p>
            <a:pPr lvl="1" eaLnBrk="1" hangingPunct="1"/>
            <a:r>
              <a:rPr lang="en-US" altLang="en-US" smtClean="0"/>
              <a:t>To determine value of binary number sum position values of the 1s</a:t>
            </a:r>
          </a:p>
          <a:p>
            <a:pPr eaLnBrk="1" hangingPunct="1"/>
            <a:r>
              <a:rPr lang="en-US" altLang="en-US" smtClean="0"/>
              <a:t>Byte size limits are 0 and 255</a:t>
            </a:r>
          </a:p>
          <a:p>
            <a:pPr lvl="1" eaLnBrk="1" hangingPunct="1"/>
            <a:r>
              <a:rPr lang="en-US" altLang="en-US" smtClean="0"/>
              <a:t>0 = all bits off; 255 = all bits on</a:t>
            </a:r>
          </a:p>
          <a:p>
            <a:pPr lvl="1" eaLnBrk="1" hangingPunct="1"/>
            <a:r>
              <a:rPr lang="en-US" altLang="en-US" smtClean="0"/>
              <a:t>To store larger number, use several bytes</a:t>
            </a:r>
            <a:endParaRPr lang="he-IL" altLang="en-US" smtClean="0"/>
          </a:p>
          <a:p>
            <a:pPr lvl="1" eaLnBrk="1" hangingPunct="1"/>
            <a:endParaRPr lang="en-US" altLang="en-US" smtClean="0"/>
          </a:p>
        </p:txBody>
      </p:sp>
    </p:spTree>
    <p:extLst>
      <p:ext uri="{BB962C8B-B14F-4D97-AF65-F5344CB8AC3E}">
        <p14:creationId xmlns:p14="http://schemas.microsoft.com/office/powerpoint/2010/main" val="3999186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p:txBody>
          <a:bodyPr/>
          <a:lstStyle/>
          <a:p>
            <a:pPr eaLnBrk="1" hangingPunct="1">
              <a:lnSpc>
                <a:spcPct val="90000"/>
              </a:lnSpc>
              <a:buClr>
                <a:srgbClr val="2D2D8A"/>
              </a:buClr>
            </a:pPr>
            <a:r>
              <a:rPr lang="en-US" altLang="en-US" b="1" smtClean="0"/>
              <a:t>Binary notation</a:t>
            </a:r>
            <a:r>
              <a:rPr lang="en-US" altLang="en-US" smtClean="0"/>
              <a:t>: Uses bits to represent a number in base two</a:t>
            </a:r>
          </a:p>
          <a:p>
            <a:pPr eaLnBrk="1" hangingPunct="1">
              <a:lnSpc>
                <a:spcPct val="90000"/>
              </a:lnSpc>
              <a:buClr>
                <a:srgbClr val="2D2D8A"/>
              </a:buClr>
            </a:pPr>
            <a:r>
              <a:rPr lang="en-US" altLang="en-US" smtClean="0"/>
              <a:t>Limitations of computer representations of numeric values</a:t>
            </a:r>
          </a:p>
          <a:p>
            <a:pPr lvl="1" eaLnBrk="1" hangingPunct="1">
              <a:lnSpc>
                <a:spcPct val="90000"/>
              </a:lnSpc>
              <a:buClr>
                <a:srgbClr val="2D2D8A"/>
              </a:buClr>
            </a:pPr>
            <a:r>
              <a:rPr lang="en-US" altLang="en-US" smtClean="0"/>
              <a:t>Overflow: occurs when a value is too big to be represented</a:t>
            </a:r>
          </a:p>
          <a:p>
            <a:pPr lvl="1" eaLnBrk="1" hangingPunct="1">
              <a:lnSpc>
                <a:spcPct val="90000"/>
              </a:lnSpc>
              <a:buClr>
                <a:srgbClr val="2D2D8A"/>
              </a:buClr>
            </a:pPr>
            <a:r>
              <a:rPr lang="en-US" altLang="en-US" smtClean="0"/>
              <a:t>Truncation: occurs when a value cannot be represented accurately</a:t>
            </a:r>
          </a:p>
          <a:p>
            <a:pPr lvl="1" eaLnBrk="1" hangingPunct="1">
              <a:lnSpc>
                <a:spcPct val="90000"/>
              </a:lnSpc>
              <a:buClr>
                <a:srgbClr val="2D2D8A"/>
              </a:buClr>
            </a:pPr>
            <a:endParaRPr lang="en-US" altLang="en-US" smtClean="0"/>
          </a:p>
          <a:p>
            <a:pPr eaLnBrk="1" hangingPunct="1">
              <a:lnSpc>
                <a:spcPct val="90000"/>
              </a:lnSpc>
              <a:buClr>
                <a:srgbClr val="2D2D8A"/>
              </a:buClr>
            </a:pPr>
            <a:endParaRPr lang="en-US" altLang="en-US" sz="2800" smtClean="0"/>
          </a:p>
        </p:txBody>
      </p:sp>
      <p:sp>
        <p:nvSpPr>
          <p:cNvPr id="37891" name="Rectangle 2"/>
          <p:cNvSpPr>
            <a:spLocks noGrp="1" noChangeArrowheads="1"/>
          </p:cNvSpPr>
          <p:nvPr>
            <p:ph type="title"/>
          </p:nvPr>
        </p:nvSpPr>
        <p:spPr/>
        <p:txBody>
          <a:bodyPr/>
          <a:lstStyle/>
          <a:p>
            <a:pPr eaLnBrk="1" hangingPunct="1">
              <a:defRPr/>
            </a:pPr>
            <a:r>
              <a:rPr lang="en-US" smtClean="0"/>
              <a:t>Representing Numeric Values</a:t>
            </a:r>
          </a:p>
        </p:txBody>
      </p:sp>
      <p:sp>
        <p:nvSpPr>
          <p:cNvPr id="337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D2D8A"/>
              </a:buClr>
              <a:buFont typeface="Times" panose="02020603050405020304" pitchFamily="18" charset="0"/>
              <a:buChar char="•"/>
              <a:defRPr sz="3200">
                <a:solidFill>
                  <a:schemeClr val="tx1"/>
                </a:solidFill>
                <a:latin typeface="Arial" panose="020B0604020202020204" pitchFamily="34" charset="0"/>
                <a:ea typeface="ヒラギノ角ゴ Pro W3" pitchFamily="1" charset="-128"/>
              </a:defRPr>
            </a:lvl1pPr>
            <a:lvl2pPr marL="742950" indent="-285750">
              <a:spcBef>
                <a:spcPct val="20000"/>
              </a:spcBef>
              <a:buClr>
                <a:srgbClr val="2D2D8A"/>
              </a:buClr>
              <a:buChar char="–"/>
              <a:defRPr sz="2800">
                <a:solidFill>
                  <a:schemeClr val="tx1"/>
                </a:solidFill>
                <a:latin typeface="Arial" panose="020B0604020202020204" pitchFamily="34" charset="0"/>
                <a:ea typeface="ヒラギノ角ゴ Pro W3" pitchFamily="1" charset="-128"/>
              </a:defRPr>
            </a:lvl2pPr>
            <a:lvl3pPr marL="1143000" indent="-228600">
              <a:spcBef>
                <a:spcPct val="20000"/>
              </a:spcBef>
              <a:buClr>
                <a:srgbClr val="2D2D8A"/>
              </a:buClr>
              <a:buChar char="•"/>
              <a:defRPr sz="2400">
                <a:solidFill>
                  <a:schemeClr val="tx1"/>
                </a:solidFill>
                <a:latin typeface="Arial" panose="020B0604020202020204" pitchFamily="34" charset="0"/>
                <a:ea typeface="ヒラギノ角ゴ Pro W3" pitchFamily="1" charset="-128"/>
              </a:defRPr>
            </a:lvl3pPr>
            <a:lvl4pPr marL="16002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4pPr>
            <a:lvl5pPr marL="20574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9pPr>
          </a:lstStyle>
          <a:p>
            <a:pPr>
              <a:spcBef>
                <a:spcPct val="0"/>
              </a:spcBef>
              <a:buClrTx/>
              <a:buFontTx/>
              <a:buNone/>
            </a:pPr>
            <a:r>
              <a:rPr lang="en-US" altLang="en-US" sz="1000"/>
              <a:t>1-</a:t>
            </a:r>
            <a:fld id="{408F1F96-FA32-4163-AF1C-D5EE456C1B39}" type="slidenum">
              <a:rPr lang="en-US" altLang="en-US" sz="1000"/>
              <a:pPr>
                <a:spcBef>
                  <a:spcPct val="0"/>
                </a:spcBef>
                <a:buClrTx/>
                <a:buFontTx/>
                <a:buNone/>
              </a:pPr>
              <a:t>24</a:t>
            </a:fld>
            <a:endParaRPr lang="en-US" altLang="en-US" sz="1000"/>
          </a:p>
        </p:txBody>
      </p:sp>
    </p:spTree>
    <p:extLst>
      <p:ext uri="{BB962C8B-B14F-4D97-AF65-F5344CB8AC3E}">
        <p14:creationId xmlns:p14="http://schemas.microsoft.com/office/powerpoint/2010/main" val="2922736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Advanced Number Storage</a:t>
            </a:r>
            <a:endParaRPr lang="he-IL" altLang="en-US" smtClean="0"/>
          </a:p>
        </p:txBody>
      </p:sp>
      <p:sp>
        <p:nvSpPr>
          <p:cNvPr id="16387" name="Content Placeholder 2"/>
          <p:cNvSpPr>
            <a:spLocks noGrp="1"/>
          </p:cNvSpPr>
          <p:nvPr>
            <p:ph idx="1"/>
          </p:nvPr>
        </p:nvSpPr>
        <p:spPr/>
        <p:txBody>
          <a:bodyPr/>
          <a:lstStyle/>
          <a:p>
            <a:pPr eaLnBrk="1" hangingPunct="1"/>
            <a:r>
              <a:rPr lang="en-US" altLang="en-US" smtClean="0"/>
              <a:t>To store negative numbers and real numbers, computers use binary numbering and encoding schemes</a:t>
            </a:r>
          </a:p>
          <a:p>
            <a:pPr lvl="1" eaLnBrk="1" hangingPunct="1"/>
            <a:r>
              <a:rPr lang="en-US" altLang="en-US" smtClean="0"/>
              <a:t>Negative numbers encoded using two’s complement</a:t>
            </a:r>
          </a:p>
          <a:p>
            <a:pPr lvl="1" eaLnBrk="1" hangingPunct="1"/>
            <a:r>
              <a:rPr lang="en-US" altLang="en-US" smtClean="0"/>
              <a:t>Real numbers encoded using floating-point notation</a:t>
            </a:r>
            <a:endParaRPr lang="he-IL" altLang="en-US" smtClean="0"/>
          </a:p>
        </p:txBody>
      </p:sp>
    </p:spTree>
    <p:extLst>
      <p:ext uri="{BB962C8B-B14F-4D97-AF65-F5344CB8AC3E}">
        <p14:creationId xmlns:p14="http://schemas.microsoft.com/office/powerpoint/2010/main" val="2437690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Other Types of Data</a:t>
            </a:r>
            <a:endParaRPr lang="he-IL" altLang="en-US" smtClean="0"/>
          </a:p>
        </p:txBody>
      </p:sp>
      <p:sp>
        <p:nvSpPr>
          <p:cNvPr id="17411" name="Content Placeholder 2"/>
          <p:cNvSpPr>
            <a:spLocks noGrp="1"/>
          </p:cNvSpPr>
          <p:nvPr>
            <p:ph idx="1"/>
          </p:nvPr>
        </p:nvSpPr>
        <p:spPr/>
        <p:txBody>
          <a:bodyPr/>
          <a:lstStyle/>
          <a:p>
            <a:pPr eaLnBrk="1" hangingPunct="1"/>
            <a:r>
              <a:rPr lang="en-US" altLang="en-US" u="sng" smtClean="0"/>
              <a:t>Digital</a:t>
            </a:r>
            <a:r>
              <a:rPr lang="en-US" altLang="en-US" smtClean="0"/>
              <a:t>: describes any device that stores data as binary numbers</a:t>
            </a:r>
          </a:p>
          <a:p>
            <a:pPr eaLnBrk="1" hangingPunct="1"/>
            <a:r>
              <a:rPr lang="en-US" altLang="en-US" smtClean="0"/>
              <a:t>Digital images are composed of pixels</a:t>
            </a:r>
          </a:p>
          <a:p>
            <a:pPr lvl="1" eaLnBrk="1" hangingPunct="1"/>
            <a:r>
              <a:rPr lang="en-US" altLang="en-US" smtClean="0"/>
              <a:t>To store images, each pixel is converted to a binary number representing the pixel’s color</a:t>
            </a:r>
          </a:p>
          <a:p>
            <a:pPr eaLnBrk="1" hangingPunct="1"/>
            <a:r>
              <a:rPr lang="en-US" altLang="en-US" smtClean="0"/>
              <a:t>Digital music is composed of sections called samples</a:t>
            </a:r>
          </a:p>
          <a:p>
            <a:pPr lvl="1" eaLnBrk="1" hangingPunct="1"/>
            <a:r>
              <a:rPr lang="en-US" altLang="en-US" smtClean="0"/>
              <a:t>To store music, each sample is converted to a binary number</a:t>
            </a:r>
          </a:p>
        </p:txBody>
      </p:sp>
    </p:spTree>
    <p:extLst>
      <p:ext uri="{BB962C8B-B14F-4D97-AF65-F5344CB8AC3E}">
        <p14:creationId xmlns:p14="http://schemas.microsoft.com/office/powerpoint/2010/main" val="2152579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lstStyle/>
          <a:p>
            <a:pPr eaLnBrk="1" hangingPunct="1">
              <a:lnSpc>
                <a:spcPct val="90000"/>
              </a:lnSpc>
              <a:buClr>
                <a:srgbClr val="2D2D8A"/>
              </a:buClr>
            </a:pPr>
            <a:r>
              <a:rPr lang="en-US" altLang="en-US" dirty="0" smtClean="0"/>
              <a:t>Bit map techniques</a:t>
            </a:r>
          </a:p>
          <a:p>
            <a:pPr lvl="1" eaLnBrk="1" hangingPunct="1">
              <a:lnSpc>
                <a:spcPct val="90000"/>
              </a:lnSpc>
              <a:buClr>
                <a:srgbClr val="2D2D8A"/>
              </a:buClr>
            </a:pPr>
            <a:r>
              <a:rPr lang="en-US" altLang="en-US" dirty="0" smtClean="0"/>
              <a:t>Pixel: short for “picture element”</a:t>
            </a:r>
          </a:p>
          <a:p>
            <a:pPr lvl="1" eaLnBrk="1" hangingPunct="1">
              <a:lnSpc>
                <a:spcPct val="90000"/>
              </a:lnSpc>
              <a:buClr>
                <a:srgbClr val="2D2D8A"/>
              </a:buClr>
            </a:pPr>
            <a:r>
              <a:rPr lang="en-US" altLang="en-US" dirty="0" smtClean="0"/>
              <a:t>RGB</a:t>
            </a:r>
          </a:p>
          <a:p>
            <a:pPr lvl="1" eaLnBrk="1" hangingPunct="1">
              <a:lnSpc>
                <a:spcPct val="90000"/>
              </a:lnSpc>
              <a:buClr>
                <a:srgbClr val="2D2D8A"/>
              </a:buClr>
            </a:pPr>
            <a:r>
              <a:rPr lang="en-US" altLang="en-US" dirty="0" smtClean="0"/>
              <a:t>Luminance and chrominance</a:t>
            </a:r>
          </a:p>
          <a:p>
            <a:pPr eaLnBrk="1" hangingPunct="1">
              <a:lnSpc>
                <a:spcPct val="90000"/>
              </a:lnSpc>
              <a:buClr>
                <a:srgbClr val="2D2D8A"/>
              </a:buClr>
            </a:pPr>
            <a:r>
              <a:rPr lang="en-US" altLang="en-US" dirty="0" smtClean="0"/>
              <a:t>Vector techniques</a:t>
            </a:r>
          </a:p>
          <a:p>
            <a:pPr lvl="1" eaLnBrk="1" hangingPunct="1">
              <a:lnSpc>
                <a:spcPct val="90000"/>
              </a:lnSpc>
              <a:buClr>
                <a:srgbClr val="2D2D8A"/>
              </a:buClr>
            </a:pPr>
            <a:r>
              <a:rPr lang="en-US" altLang="en-US" dirty="0" smtClean="0"/>
              <a:t>Scalable</a:t>
            </a:r>
          </a:p>
          <a:p>
            <a:pPr lvl="1" eaLnBrk="1" hangingPunct="1">
              <a:lnSpc>
                <a:spcPct val="90000"/>
              </a:lnSpc>
              <a:buClr>
                <a:srgbClr val="2D2D8A"/>
              </a:buClr>
            </a:pPr>
            <a:r>
              <a:rPr lang="en-US" altLang="en-US" dirty="0" smtClean="0"/>
              <a:t>TrueType and PostScript</a:t>
            </a:r>
          </a:p>
          <a:p>
            <a:pPr lvl="1" eaLnBrk="1" hangingPunct="1">
              <a:lnSpc>
                <a:spcPct val="90000"/>
              </a:lnSpc>
              <a:buClr>
                <a:srgbClr val="2D2D8A"/>
              </a:buClr>
            </a:pPr>
            <a:endParaRPr lang="en-US" altLang="en-US" dirty="0" smtClean="0"/>
          </a:p>
        </p:txBody>
      </p:sp>
      <p:sp>
        <p:nvSpPr>
          <p:cNvPr id="38915" name="Rectangle 2"/>
          <p:cNvSpPr>
            <a:spLocks noGrp="1" noChangeArrowheads="1"/>
          </p:cNvSpPr>
          <p:nvPr>
            <p:ph type="title"/>
          </p:nvPr>
        </p:nvSpPr>
        <p:spPr/>
        <p:txBody>
          <a:bodyPr/>
          <a:lstStyle/>
          <a:p>
            <a:pPr eaLnBrk="1" hangingPunct="1">
              <a:defRPr/>
            </a:pPr>
            <a:r>
              <a:rPr lang="en-US" smtClean="0"/>
              <a:t>Representing Images</a:t>
            </a: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D2D8A"/>
              </a:buClr>
              <a:buFont typeface="Times" panose="02020603050405020304" pitchFamily="18" charset="0"/>
              <a:buChar char="•"/>
              <a:defRPr sz="3200">
                <a:solidFill>
                  <a:schemeClr val="tx1"/>
                </a:solidFill>
                <a:latin typeface="Arial" panose="020B0604020202020204" pitchFamily="34" charset="0"/>
                <a:ea typeface="ヒラギノ角ゴ Pro W3" pitchFamily="1" charset="-128"/>
              </a:defRPr>
            </a:lvl1pPr>
            <a:lvl2pPr marL="742950" indent="-285750">
              <a:spcBef>
                <a:spcPct val="20000"/>
              </a:spcBef>
              <a:buClr>
                <a:srgbClr val="2D2D8A"/>
              </a:buClr>
              <a:buChar char="–"/>
              <a:defRPr sz="2800">
                <a:solidFill>
                  <a:schemeClr val="tx1"/>
                </a:solidFill>
                <a:latin typeface="Arial" panose="020B0604020202020204" pitchFamily="34" charset="0"/>
                <a:ea typeface="ヒラギノ角ゴ Pro W3" pitchFamily="1" charset="-128"/>
              </a:defRPr>
            </a:lvl2pPr>
            <a:lvl3pPr marL="1143000" indent="-228600">
              <a:spcBef>
                <a:spcPct val="20000"/>
              </a:spcBef>
              <a:buClr>
                <a:srgbClr val="2D2D8A"/>
              </a:buClr>
              <a:buChar char="•"/>
              <a:defRPr sz="2400">
                <a:solidFill>
                  <a:schemeClr val="tx1"/>
                </a:solidFill>
                <a:latin typeface="Arial" panose="020B0604020202020204" pitchFamily="34" charset="0"/>
                <a:ea typeface="ヒラギノ角ゴ Pro W3" pitchFamily="1" charset="-128"/>
              </a:defRPr>
            </a:lvl3pPr>
            <a:lvl4pPr marL="16002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4pPr>
            <a:lvl5pPr marL="20574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9pPr>
          </a:lstStyle>
          <a:p>
            <a:pPr>
              <a:spcBef>
                <a:spcPct val="0"/>
              </a:spcBef>
              <a:buClrTx/>
              <a:buFontTx/>
              <a:buNone/>
            </a:pPr>
            <a:r>
              <a:rPr lang="en-US" altLang="en-US" sz="1000"/>
              <a:t>1-</a:t>
            </a:r>
            <a:fld id="{B43061E7-1FE0-464F-9BDE-63864E0552AC}" type="slidenum">
              <a:rPr lang="en-US" altLang="en-US" sz="1000"/>
              <a:pPr>
                <a:spcBef>
                  <a:spcPct val="0"/>
                </a:spcBef>
                <a:buClrTx/>
                <a:buFontTx/>
                <a:buNone/>
              </a:pPr>
              <a:t>27</a:t>
            </a:fld>
            <a:endParaRPr lang="en-US" altLang="en-US" sz="1000"/>
          </a:p>
        </p:txBody>
      </p:sp>
    </p:spTree>
    <p:extLst>
      <p:ext uri="{BB962C8B-B14F-4D97-AF65-F5344CB8AC3E}">
        <p14:creationId xmlns:p14="http://schemas.microsoft.com/office/powerpoint/2010/main" val="3622061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p:txBody>
          <a:bodyPr/>
          <a:lstStyle/>
          <a:p>
            <a:pPr eaLnBrk="1" hangingPunct="1">
              <a:buClr>
                <a:srgbClr val="2D2D8A"/>
              </a:buClr>
            </a:pPr>
            <a:r>
              <a:rPr lang="en-US" altLang="en-US" smtClean="0"/>
              <a:t>Sampling techniques</a:t>
            </a:r>
          </a:p>
          <a:p>
            <a:pPr lvl="1" eaLnBrk="1" hangingPunct="1">
              <a:buClr>
                <a:srgbClr val="2D2D8A"/>
              </a:buClr>
            </a:pPr>
            <a:r>
              <a:rPr lang="en-US" altLang="en-US" smtClean="0"/>
              <a:t>Used for high quality recordings</a:t>
            </a:r>
          </a:p>
          <a:p>
            <a:pPr lvl="1" eaLnBrk="1" hangingPunct="1">
              <a:buClr>
                <a:srgbClr val="2D2D8A"/>
              </a:buClr>
            </a:pPr>
            <a:r>
              <a:rPr lang="en-US" altLang="en-US" smtClean="0"/>
              <a:t>Records actual audio</a:t>
            </a:r>
          </a:p>
          <a:p>
            <a:pPr eaLnBrk="1" hangingPunct="1">
              <a:buClr>
                <a:srgbClr val="2D2D8A"/>
              </a:buClr>
            </a:pPr>
            <a:r>
              <a:rPr lang="en-US" altLang="en-US" smtClean="0"/>
              <a:t>MIDI</a:t>
            </a:r>
          </a:p>
          <a:p>
            <a:pPr lvl="1" eaLnBrk="1" hangingPunct="1">
              <a:buClr>
                <a:srgbClr val="2D2D8A"/>
              </a:buClr>
            </a:pPr>
            <a:r>
              <a:rPr lang="en-US" altLang="en-US" smtClean="0"/>
              <a:t>Used in music synthesizers</a:t>
            </a:r>
          </a:p>
          <a:p>
            <a:pPr lvl="1" eaLnBrk="1" hangingPunct="1">
              <a:buClr>
                <a:srgbClr val="2D2D8A"/>
              </a:buClr>
            </a:pPr>
            <a:r>
              <a:rPr lang="en-US" altLang="en-US" smtClean="0"/>
              <a:t>Records “musical score”</a:t>
            </a:r>
          </a:p>
        </p:txBody>
      </p:sp>
      <p:sp>
        <p:nvSpPr>
          <p:cNvPr id="39939" name="Rectangle 2"/>
          <p:cNvSpPr>
            <a:spLocks noGrp="1" noChangeArrowheads="1"/>
          </p:cNvSpPr>
          <p:nvPr>
            <p:ph type="title"/>
          </p:nvPr>
        </p:nvSpPr>
        <p:spPr/>
        <p:txBody>
          <a:bodyPr/>
          <a:lstStyle/>
          <a:p>
            <a:pPr eaLnBrk="1" hangingPunct="1">
              <a:defRPr/>
            </a:pPr>
            <a:r>
              <a:rPr lang="en-US" smtClean="0"/>
              <a:t>Representing Sound</a:t>
            </a:r>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D2D8A"/>
              </a:buClr>
              <a:buFont typeface="Times" panose="02020603050405020304" pitchFamily="18" charset="0"/>
              <a:buChar char="•"/>
              <a:defRPr sz="3200">
                <a:solidFill>
                  <a:schemeClr val="tx1"/>
                </a:solidFill>
                <a:latin typeface="Arial" panose="020B0604020202020204" pitchFamily="34" charset="0"/>
                <a:ea typeface="ヒラギノ角ゴ Pro W3" pitchFamily="1" charset="-128"/>
              </a:defRPr>
            </a:lvl1pPr>
            <a:lvl2pPr marL="742950" indent="-285750">
              <a:spcBef>
                <a:spcPct val="20000"/>
              </a:spcBef>
              <a:buClr>
                <a:srgbClr val="2D2D8A"/>
              </a:buClr>
              <a:buChar char="–"/>
              <a:defRPr sz="2800">
                <a:solidFill>
                  <a:schemeClr val="tx1"/>
                </a:solidFill>
                <a:latin typeface="Arial" panose="020B0604020202020204" pitchFamily="34" charset="0"/>
                <a:ea typeface="ヒラギノ角ゴ Pro W3" pitchFamily="1" charset="-128"/>
              </a:defRPr>
            </a:lvl2pPr>
            <a:lvl3pPr marL="1143000" indent="-228600">
              <a:spcBef>
                <a:spcPct val="20000"/>
              </a:spcBef>
              <a:buClr>
                <a:srgbClr val="2D2D8A"/>
              </a:buClr>
              <a:buChar char="•"/>
              <a:defRPr sz="2400">
                <a:solidFill>
                  <a:schemeClr val="tx1"/>
                </a:solidFill>
                <a:latin typeface="Arial" panose="020B0604020202020204" pitchFamily="34" charset="0"/>
                <a:ea typeface="ヒラギノ角ゴ Pro W3" pitchFamily="1" charset="-128"/>
              </a:defRPr>
            </a:lvl3pPr>
            <a:lvl4pPr marL="16002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4pPr>
            <a:lvl5pPr marL="20574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9pPr>
          </a:lstStyle>
          <a:p>
            <a:pPr>
              <a:spcBef>
                <a:spcPct val="0"/>
              </a:spcBef>
              <a:buClrTx/>
              <a:buFontTx/>
              <a:buNone/>
            </a:pPr>
            <a:r>
              <a:rPr lang="en-US" altLang="en-US" sz="1000"/>
              <a:t>1-</a:t>
            </a:r>
            <a:fld id="{336D0DD5-BE37-4020-98C6-0E0F09F36C7B}" type="slidenum">
              <a:rPr lang="en-US" altLang="en-US" sz="1000"/>
              <a:pPr>
                <a:spcBef>
                  <a:spcPct val="0"/>
                </a:spcBef>
                <a:buClrTx/>
                <a:buFontTx/>
                <a:buNone/>
              </a:pPr>
              <a:t>28</a:t>
            </a:fld>
            <a:endParaRPr lang="en-US" altLang="en-US" sz="1000"/>
          </a:p>
        </p:txBody>
      </p:sp>
    </p:spTree>
    <p:extLst>
      <p:ext uri="{BB962C8B-B14F-4D97-AF65-F5344CB8AC3E}">
        <p14:creationId xmlns:p14="http://schemas.microsoft.com/office/powerpoint/2010/main" val="3299788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4" descr="fig_01_14"/>
          <p:cNvPicPr preferRelativeResize="0">
            <a:picLocks noGrp="1" noChangeAspect="1" noChangeArrowheads="1"/>
          </p:cNvPicPr>
          <p:nvPr>
            <p:ph idx="1"/>
          </p:nvPr>
        </p:nvPicPr>
        <p:blipFill>
          <a:blip r:embed="rId2">
            <a:grayscl/>
            <a:extLst>
              <a:ext uri="{28A0092B-C50C-407E-A947-70E740481C1C}">
                <a14:useLocalDpi xmlns:a14="http://schemas.microsoft.com/office/drawing/2010/main" val="0"/>
              </a:ext>
            </a:extLst>
          </a:blip>
          <a:srcRect/>
          <a:stretch>
            <a:fillRect/>
          </a:stretch>
        </p:blipFill>
        <p:spPr>
          <a:xfrm>
            <a:off x="1033463" y="1828800"/>
            <a:ext cx="6891337" cy="4038600"/>
          </a:xfrm>
          <a:noFill/>
        </p:spPr>
      </p:pic>
      <p:sp>
        <p:nvSpPr>
          <p:cNvPr id="40963" name="Rectangle 2"/>
          <p:cNvSpPr>
            <a:spLocks noGrp="1" noChangeArrowheads="1"/>
          </p:cNvSpPr>
          <p:nvPr>
            <p:ph type="title"/>
          </p:nvPr>
        </p:nvSpPr>
        <p:spPr>
          <a:xfrm>
            <a:off x="457200" y="228600"/>
            <a:ext cx="8305800" cy="1143000"/>
          </a:xfrm>
        </p:spPr>
        <p:txBody>
          <a:bodyPr/>
          <a:lstStyle/>
          <a:p>
            <a:pPr eaLnBrk="1" hangingPunct="1">
              <a:defRPr/>
            </a:pPr>
            <a:r>
              <a:rPr lang="en-US" sz="2800" b="0" smtClean="0"/>
              <a:t>Figure 1.12</a:t>
            </a:r>
            <a:r>
              <a:rPr lang="en-US" sz="2800" smtClean="0"/>
              <a:t>  The sound wave represented by the sequence 0, 1.5, 2.0, 1.5, 2.0, 3.0, 4.0, 3.0, 0</a:t>
            </a:r>
            <a:endParaRPr lang="en-US" smtClean="0"/>
          </a:p>
        </p:txBody>
      </p:sp>
      <p:sp>
        <p:nvSpPr>
          <p:cNvPr id="368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D2D8A"/>
              </a:buClr>
              <a:buFont typeface="Times" panose="02020603050405020304" pitchFamily="18" charset="0"/>
              <a:buChar char="•"/>
              <a:defRPr sz="3200">
                <a:solidFill>
                  <a:schemeClr val="tx1"/>
                </a:solidFill>
                <a:latin typeface="Arial" panose="020B0604020202020204" pitchFamily="34" charset="0"/>
                <a:ea typeface="ヒラギノ角ゴ Pro W3" pitchFamily="1" charset="-128"/>
              </a:defRPr>
            </a:lvl1pPr>
            <a:lvl2pPr marL="742950" indent="-285750">
              <a:spcBef>
                <a:spcPct val="20000"/>
              </a:spcBef>
              <a:buClr>
                <a:srgbClr val="2D2D8A"/>
              </a:buClr>
              <a:buChar char="–"/>
              <a:defRPr sz="2800">
                <a:solidFill>
                  <a:schemeClr val="tx1"/>
                </a:solidFill>
                <a:latin typeface="Arial" panose="020B0604020202020204" pitchFamily="34" charset="0"/>
                <a:ea typeface="ヒラギノ角ゴ Pro W3" pitchFamily="1" charset="-128"/>
              </a:defRPr>
            </a:lvl2pPr>
            <a:lvl3pPr marL="1143000" indent="-228600">
              <a:spcBef>
                <a:spcPct val="20000"/>
              </a:spcBef>
              <a:buClr>
                <a:srgbClr val="2D2D8A"/>
              </a:buClr>
              <a:buChar char="•"/>
              <a:defRPr sz="2400">
                <a:solidFill>
                  <a:schemeClr val="tx1"/>
                </a:solidFill>
                <a:latin typeface="Arial" panose="020B0604020202020204" pitchFamily="34" charset="0"/>
                <a:ea typeface="ヒラギノ角ゴ Pro W3" pitchFamily="1" charset="-128"/>
              </a:defRPr>
            </a:lvl3pPr>
            <a:lvl4pPr marL="16002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4pPr>
            <a:lvl5pPr marL="20574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9pPr>
          </a:lstStyle>
          <a:p>
            <a:pPr>
              <a:spcBef>
                <a:spcPct val="0"/>
              </a:spcBef>
              <a:buClrTx/>
              <a:buFontTx/>
              <a:buNone/>
            </a:pPr>
            <a:r>
              <a:rPr lang="en-US" altLang="en-US" sz="1000"/>
              <a:t>1-</a:t>
            </a:r>
            <a:fld id="{00F65253-B1E5-402C-A936-8777E16883CD}" type="slidenum">
              <a:rPr lang="en-US" altLang="en-US" sz="1000"/>
              <a:pPr>
                <a:spcBef>
                  <a:spcPct val="0"/>
                </a:spcBef>
                <a:buClrTx/>
                <a:buFontTx/>
                <a:buNone/>
              </a:pPr>
              <a:t>29</a:t>
            </a:fld>
            <a:endParaRPr lang="en-US" altLang="en-US" sz="1000"/>
          </a:p>
        </p:txBody>
      </p:sp>
    </p:spTree>
    <p:extLst>
      <p:ext uri="{BB962C8B-B14F-4D97-AF65-F5344CB8AC3E}">
        <p14:creationId xmlns:p14="http://schemas.microsoft.com/office/powerpoint/2010/main" val="28205826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Hardware and Software</a:t>
            </a:r>
            <a:endParaRPr lang="he-IL" altLang="en-US" smtClean="0"/>
          </a:p>
        </p:txBody>
      </p:sp>
      <p:sp>
        <p:nvSpPr>
          <p:cNvPr id="5123" name="Content Placeholder 2"/>
          <p:cNvSpPr>
            <a:spLocks noGrp="1"/>
          </p:cNvSpPr>
          <p:nvPr>
            <p:ph idx="1"/>
          </p:nvPr>
        </p:nvSpPr>
        <p:spPr/>
        <p:txBody>
          <a:bodyPr/>
          <a:lstStyle/>
          <a:p>
            <a:pPr eaLnBrk="1" hangingPunct="1"/>
            <a:r>
              <a:rPr lang="en-US" altLang="en-US" u="sng" smtClean="0"/>
              <a:t>Hardware</a:t>
            </a:r>
            <a:r>
              <a:rPr lang="en-US" altLang="en-US" smtClean="0"/>
              <a:t>: The physical devices that make up a computer</a:t>
            </a:r>
          </a:p>
          <a:p>
            <a:pPr lvl="1" eaLnBrk="1" hangingPunct="1"/>
            <a:r>
              <a:rPr lang="en-US" altLang="en-US" smtClean="0"/>
              <a:t>Computer is a system composed of several components that all work together</a:t>
            </a:r>
          </a:p>
          <a:p>
            <a:pPr eaLnBrk="1" hangingPunct="1"/>
            <a:r>
              <a:rPr lang="en-US" altLang="en-US" smtClean="0"/>
              <a:t>Typical major components:</a:t>
            </a:r>
          </a:p>
          <a:p>
            <a:pPr lvl="1" eaLnBrk="1" hangingPunct="1"/>
            <a:r>
              <a:rPr lang="en-US" altLang="en-US" smtClean="0"/>
              <a:t>Central processing unit</a:t>
            </a:r>
          </a:p>
          <a:p>
            <a:pPr lvl="1" eaLnBrk="1" hangingPunct="1"/>
            <a:r>
              <a:rPr lang="en-US" altLang="en-US" smtClean="0"/>
              <a:t>Main memory</a:t>
            </a:r>
          </a:p>
          <a:p>
            <a:pPr lvl="1" eaLnBrk="1" hangingPunct="1"/>
            <a:r>
              <a:rPr lang="en-US" altLang="en-US" smtClean="0"/>
              <a:t>Secondary storage devices</a:t>
            </a:r>
          </a:p>
          <a:p>
            <a:pPr lvl="1" eaLnBrk="1" hangingPunct="1"/>
            <a:r>
              <a:rPr lang="en-US" altLang="en-US" smtClean="0"/>
              <a:t>Input and output devices</a:t>
            </a:r>
            <a:endParaRPr lang="he-IL" altLang="en-US" smtClean="0"/>
          </a:p>
        </p:txBody>
      </p:sp>
    </p:spTree>
    <p:extLst>
      <p:ext uri="{BB962C8B-B14F-4D97-AF65-F5344CB8AC3E}">
        <p14:creationId xmlns:p14="http://schemas.microsoft.com/office/powerpoint/2010/main" val="1030452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8650" y="0"/>
            <a:ext cx="7886700" cy="1325563"/>
          </a:xfrm>
        </p:spPr>
        <p:txBody>
          <a:bodyPr/>
          <a:lstStyle/>
          <a:p>
            <a:pPr eaLnBrk="1" hangingPunct="1"/>
            <a:r>
              <a:rPr lang="en-US" altLang="en-US" dirty="0" smtClean="0"/>
              <a:t>Secondary Storage Devices</a:t>
            </a:r>
            <a:endParaRPr lang="he-IL" altLang="en-US" dirty="0" smtClean="0"/>
          </a:p>
        </p:txBody>
      </p:sp>
      <p:sp>
        <p:nvSpPr>
          <p:cNvPr id="8195" name="Content Placeholder 2"/>
          <p:cNvSpPr>
            <a:spLocks noGrp="1"/>
          </p:cNvSpPr>
          <p:nvPr>
            <p:ph idx="1"/>
          </p:nvPr>
        </p:nvSpPr>
        <p:spPr>
          <a:xfrm>
            <a:off x="647700" y="838200"/>
            <a:ext cx="7886700" cy="4351338"/>
          </a:xfrm>
        </p:spPr>
        <p:txBody>
          <a:bodyPr>
            <a:normAutofit/>
          </a:bodyPr>
          <a:lstStyle/>
          <a:p>
            <a:pPr eaLnBrk="1" hangingPunct="1">
              <a:defRPr/>
            </a:pPr>
            <a:r>
              <a:rPr lang="en-US" altLang="en-US" u="sng" dirty="0" smtClean="0"/>
              <a:t>Secondary storage</a:t>
            </a:r>
            <a:r>
              <a:rPr lang="en-US" altLang="en-US" dirty="0" smtClean="0"/>
              <a:t>: can hold data for long periods of time</a:t>
            </a:r>
          </a:p>
          <a:p>
            <a:pPr lvl="1" eaLnBrk="1" hangingPunct="1">
              <a:defRPr/>
            </a:pPr>
            <a:r>
              <a:rPr lang="en-US" altLang="en-US" dirty="0" smtClean="0"/>
              <a:t>Programs normally stored here and loaded to main memory when needed</a:t>
            </a:r>
          </a:p>
          <a:p>
            <a:pPr eaLnBrk="1" hangingPunct="1">
              <a:defRPr/>
            </a:pPr>
            <a:r>
              <a:rPr lang="en-US" altLang="en-US" dirty="0" smtClean="0"/>
              <a:t>Types of secondary memory</a:t>
            </a:r>
          </a:p>
          <a:p>
            <a:pPr lvl="1" eaLnBrk="1" hangingPunct="1">
              <a:defRPr/>
            </a:pPr>
            <a:r>
              <a:rPr lang="en-US" altLang="en-US" dirty="0" smtClean="0"/>
              <a:t>Disk drive: magnetically encodes data onto a spinning circular disk</a:t>
            </a:r>
          </a:p>
          <a:p>
            <a:pPr lvl="1" eaLnBrk="1" hangingPunct="1">
              <a:defRPr/>
            </a:pPr>
            <a:r>
              <a:rPr lang="en-US" altLang="en-US" dirty="0" smtClean="0"/>
              <a:t>Solid state drive: faster than disk drive, no moving parts, stores data in solid state memory</a:t>
            </a:r>
          </a:p>
          <a:p>
            <a:pPr lvl="1" eaLnBrk="1" hangingPunct="1">
              <a:defRPr/>
            </a:pPr>
            <a:r>
              <a:rPr lang="en-US" altLang="en-US" dirty="0" smtClean="0"/>
              <a:t>Flash memory: portable, no physical disk</a:t>
            </a:r>
          </a:p>
          <a:p>
            <a:pPr lvl="1" eaLnBrk="1" hangingPunct="1">
              <a:defRPr/>
            </a:pPr>
            <a:r>
              <a:rPr lang="en-US" altLang="en-US" dirty="0" smtClean="0"/>
              <a:t>Optical devices: data encoded optically</a:t>
            </a:r>
          </a:p>
        </p:txBody>
      </p:sp>
      <p:graphicFrame>
        <p:nvGraphicFramePr>
          <p:cNvPr id="4" name="Diagram 3"/>
          <p:cNvGraphicFramePr/>
          <p:nvPr>
            <p:extLst>
              <p:ext uri="{D42A27DB-BD31-4B8C-83A1-F6EECF244321}">
                <p14:modId xmlns:p14="http://schemas.microsoft.com/office/powerpoint/2010/main" val="3640063795"/>
              </p:ext>
            </p:extLst>
          </p:nvPr>
        </p:nvGraphicFramePr>
        <p:xfrm>
          <a:off x="1371600" y="3886200"/>
          <a:ext cx="48768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839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
                                            <p:graphicEl>
                                              <a:dgm id="{679050CE-659B-4260-94DC-72B271DCBEDA}"/>
                                            </p:graphicEl>
                                          </p:spTgt>
                                        </p:tgtEl>
                                        <p:attrNameLst>
                                          <p:attrName>style.visibility</p:attrName>
                                        </p:attrNameLst>
                                      </p:cBhvr>
                                      <p:to>
                                        <p:strVal val="visible"/>
                                      </p:to>
                                    </p:set>
                                    <p:animEffect transition="in" filter="dissolve">
                                      <p:cBhvr>
                                        <p:cTn id="7" dur="500"/>
                                        <p:tgtEl>
                                          <p:spTgt spid="4">
                                            <p:graphicEl>
                                              <a:dgm id="{679050CE-659B-4260-94DC-72B271DCBEDA}"/>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4">
                                            <p:graphicEl>
                                              <a:dgm id="{27ABB765-CD24-4D95-8CFF-B1CB4F559850}"/>
                                            </p:graphicEl>
                                          </p:spTgt>
                                        </p:tgtEl>
                                        <p:attrNameLst>
                                          <p:attrName>style.visibility</p:attrName>
                                        </p:attrNameLst>
                                      </p:cBhvr>
                                      <p:to>
                                        <p:strVal val="visible"/>
                                      </p:to>
                                    </p:set>
                                    <p:animEffect transition="in" filter="dissolve">
                                      <p:cBhvr>
                                        <p:cTn id="11" dur="500"/>
                                        <p:tgtEl>
                                          <p:spTgt spid="4">
                                            <p:graphicEl>
                                              <a:dgm id="{27ABB765-CD24-4D95-8CFF-B1CB4F559850}"/>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4">
                                            <p:graphicEl>
                                              <a:dgm id="{8C2F344C-5442-41C3-8DB2-46E77B842F50}"/>
                                            </p:graphicEl>
                                          </p:spTgt>
                                        </p:tgtEl>
                                        <p:attrNameLst>
                                          <p:attrName>style.visibility</p:attrName>
                                        </p:attrNameLst>
                                      </p:cBhvr>
                                      <p:to>
                                        <p:strVal val="visible"/>
                                      </p:to>
                                    </p:set>
                                    <p:animEffect transition="in" filter="dissolve">
                                      <p:cBhvr>
                                        <p:cTn id="15" dur="500"/>
                                        <p:tgtEl>
                                          <p:spTgt spid="4">
                                            <p:graphicEl>
                                              <a:dgm id="{8C2F344C-5442-41C3-8DB2-46E77B842F50}"/>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4">
                                            <p:graphicEl>
                                              <a:dgm id="{2DE40A05-014F-422B-ADFD-C87E432AE4A7}"/>
                                            </p:graphicEl>
                                          </p:spTgt>
                                        </p:tgtEl>
                                        <p:attrNameLst>
                                          <p:attrName>style.visibility</p:attrName>
                                        </p:attrNameLst>
                                      </p:cBhvr>
                                      <p:to>
                                        <p:strVal val="visible"/>
                                      </p:to>
                                    </p:set>
                                    <p:animEffect transition="in" filter="dissolve">
                                      <p:cBhvr>
                                        <p:cTn id="19" dur="500"/>
                                        <p:tgtEl>
                                          <p:spTgt spid="4">
                                            <p:graphicEl>
                                              <a:dgm id="{2DE40A05-014F-422B-ADFD-C87E432AE4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4963"/>
            <a:ext cx="7886700" cy="1325563"/>
          </a:xfrm>
        </p:spPr>
        <p:txBody>
          <a:bodyPr/>
          <a:lstStyle/>
          <a:p>
            <a:r>
              <a:rPr lang="en-US" dirty="0" smtClean="0"/>
              <a:t>Hard Disks</a:t>
            </a:r>
            <a:endParaRPr lang="en-US" dirty="0"/>
          </a:p>
        </p:txBody>
      </p:sp>
      <p:sp>
        <p:nvSpPr>
          <p:cNvPr id="8" name="Content Placeholder 7"/>
          <p:cNvSpPr>
            <a:spLocks noGrp="1"/>
          </p:cNvSpPr>
          <p:nvPr>
            <p:ph idx="1"/>
          </p:nvPr>
        </p:nvSpPr>
        <p:spPr>
          <a:xfrm>
            <a:off x="152400" y="533400"/>
            <a:ext cx="8839200" cy="4648200"/>
          </a:xfrm>
        </p:spPr>
        <p:txBody>
          <a:bodyPr>
            <a:normAutofit/>
          </a:bodyPr>
          <a:lstStyle/>
          <a:p>
            <a:r>
              <a:rPr lang="en-US" sz="2600" dirty="0" smtClean="0"/>
              <a:t>A </a:t>
            </a:r>
            <a:r>
              <a:rPr lang="en-US" sz="2600" b="1" dirty="0" smtClean="0">
                <a:solidFill>
                  <a:srgbClr val="5E8945"/>
                </a:solidFill>
              </a:rPr>
              <a:t>hard disk</a:t>
            </a:r>
            <a:r>
              <a:rPr lang="en-US" sz="2600" dirty="0" smtClean="0">
                <a:solidFill>
                  <a:srgbClr val="5E8945"/>
                </a:solidFill>
              </a:rPr>
              <a:t> </a:t>
            </a:r>
            <a:r>
              <a:rPr lang="en-US" sz="2600" dirty="0" smtClean="0"/>
              <a:t>contains one or more inflexible, circular platters that </a:t>
            </a:r>
            <a:r>
              <a:rPr lang="en-US" sz="2600" b="1" dirty="0" smtClean="0"/>
              <a:t>use magnetic particles </a:t>
            </a:r>
            <a:r>
              <a:rPr lang="en-US" sz="2600" dirty="0" smtClean="0"/>
              <a:t>to store data, instructions, and information</a:t>
            </a:r>
          </a:p>
          <a:p>
            <a:pPr marL="228600" indent="-228600">
              <a:buClr>
                <a:schemeClr val="tx1"/>
              </a:buClr>
              <a:buFontTx/>
              <a:buChar char="•"/>
            </a:pPr>
            <a:r>
              <a:rPr lang="en-US" sz="2800" dirty="0" smtClean="0">
                <a:latin typeface="Palatino" pitchFamily="18" charset="0"/>
              </a:rPr>
              <a:t>The hard disk/drive is your computer’s primary device for permanent storage of software and documents. </a:t>
            </a:r>
          </a:p>
          <a:p>
            <a:pPr marL="228600" indent="-228600">
              <a:buClr>
                <a:schemeClr val="tx1"/>
              </a:buClr>
              <a:buFontTx/>
              <a:buChar char="•"/>
            </a:pPr>
            <a:r>
              <a:rPr lang="en-US" sz="2800" dirty="0" smtClean="0">
                <a:latin typeface="Palatino" pitchFamily="18" charset="0"/>
              </a:rPr>
              <a:t>The hard drive is a nonvolatile storage</a:t>
            </a:r>
            <a:r>
              <a:rPr lang="en-US" sz="2800" b="1" dirty="0" smtClean="0">
                <a:latin typeface="Palatino" pitchFamily="18" charset="0"/>
              </a:rPr>
              <a:t> </a:t>
            </a:r>
            <a:r>
              <a:rPr lang="en-US" sz="2800" dirty="0" smtClean="0">
                <a:latin typeface="Palatino" pitchFamily="18" charset="0"/>
              </a:rPr>
              <a:t>device, meaning that it holds the data and instructions your computer needs permanently, even after the computer is turned off</a:t>
            </a:r>
            <a:endParaRPr lang="en-US" sz="2600" dirty="0"/>
          </a:p>
        </p:txBody>
      </p:sp>
      <p:sp>
        <p:nvSpPr>
          <p:cNvPr id="5" name="Footer Placeholder 4"/>
          <p:cNvSpPr>
            <a:spLocks noGrp="1"/>
          </p:cNvSpPr>
          <p:nvPr>
            <p:ph type="ftr" sz="quarter" idx="11"/>
          </p:nvPr>
        </p:nvSpPr>
        <p:spPr/>
        <p:txBody>
          <a:bodyPr/>
          <a:lstStyle/>
          <a:p>
            <a:r>
              <a:rPr lang="en-US" smtClean="0"/>
              <a:t>Discovering Computers 2012: Chapter 7</a:t>
            </a:r>
            <a:endParaRPr lang="en-US" dirty="0" smtClean="0"/>
          </a:p>
        </p:txBody>
      </p:sp>
      <p:sp>
        <p:nvSpPr>
          <p:cNvPr id="6" name="Slide Number Placeholder 5"/>
          <p:cNvSpPr>
            <a:spLocks noGrp="1"/>
          </p:cNvSpPr>
          <p:nvPr>
            <p:ph type="sldNum" sz="quarter" idx="12"/>
          </p:nvPr>
        </p:nvSpPr>
        <p:spPr/>
        <p:txBody>
          <a:bodyPr/>
          <a:lstStyle/>
          <a:p>
            <a:fld id="{E1920792-1FFE-4123-96E7-9B6DC9FF0B06}" type="slidenum">
              <a:rPr lang="en-US" smtClean="0"/>
              <a:pPr/>
              <a:t>31</a:t>
            </a:fld>
            <a:endParaRPr lang="en-US"/>
          </a:p>
        </p:txBody>
      </p:sp>
      <p:sp>
        <p:nvSpPr>
          <p:cNvPr id="9" name="Text Placeholder 8"/>
          <p:cNvSpPr>
            <a:spLocks noGrp="1"/>
          </p:cNvSpPr>
          <p:nvPr>
            <p:ph type="body" sz="quarter" idx="13"/>
          </p:nvPr>
        </p:nvSpPr>
        <p:spPr/>
        <p:txBody>
          <a:bodyPr>
            <a:normAutofit fontScale="92500" lnSpcReduction="20000"/>
          </a:bodyPr>
          <a:lstStyle/>
          <a:p>
            <a:r>
              <a:rPr lang="en-US" dirty="0" smtClean="0"/>
              <a:t>Page 355 </a:t>
            </a:r>
          </a:p>
          <a:p>
            <a:r>
              <a:rPr lang="en-US" dirty="0" smtClean="0"/>
              <a:t>Figure 7-5</a:t>
            </a:r>
            <a:endParaRPr lang="en-US" dirty="0"/>
          </a:p>
        </p:txBody>
      </p:sp>
      <p:pic>
        <p:nvPicPr>
          <p:cNvPr id="10" name="Picture 9" descr="CFig7-05.gif"/>
          <p:cNvPicPr>
            <a:picLocks noChangeAspect="1"/>
          </p:cNvPicPr>
          <p:nvPr/>
        </p:nvPicPr>
        <p:blipFill>
          <a:blip r:embed="rId3"/>
          <a:stretch>
            <a:fillRect/>
          </a:stretch>
        </p:blipFill>
        <p:spPr>
          <a:xfrm>
            <a:off x="3098006" y="3886701"/>
            <a:ext cx="2947988" cy="2933322"/>
          </a:xfrm>
          <a:prstGeom prst="rect">
            <a:avLst/>
          </a:prstGeom>
        </p:spPr>
      </p:pic>
    </p:spTree>
    <p:extLst>
      <p:ext uri="{BB962C8B-B14F-4D97-AF65-F5344CB8AC3E}">
        <p14:creationId xmlns:p14="http://schemas.microsoft.com/office/powerpoint/2010/main" val="3475942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200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200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par>
                          <p:cTn id="18" fill="hold">
                            <p:stCondLst>
                              <p:cond delay="2500"/>
                            </p:stCondLst>
                            <p:childTnLst>
                              <p:par>
                                <p:cTn id="19" presetID="9" presetClass="entr" presetSubtype="0" fill="hold" nodeType="afterEffect">
                                  <p:stCondLst>
                                    <p:cond delay="200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4" descr="fig_01_09"/>
          <p:cNvPicPr preferRelativeResize="0">
            <a:picLocks noGrp="1" noChangeAspect="1" noChangeArrowheads="1"/>
          </p:cNvPicPr>
          <p:nvPr>
            <p:ph idx="1"/>
          </p:nvPr>
        </p:nvPicPr>
        <p:blipFill>
          <a:blip r:embed="rId2">
            <a:grayscl/>
            <a:extLst>
              <a:ext uri="{28A0092B-C50C-407E-A947-70E740481C1C}">
                <a14:useLocalDpi xmlns:a14="http://schemas.microsoft.com/office/drawing/2010/main" val="0"/>
              </a:ext>
            </a:extLst>
          </a:blip>
          <a:srcRect/>
          <a:stretch>
            <a:fillRect/>
          </a:stretch>
        </p:blipFill>
        <p:spPr>
          <a:xfrm>
            <a:off x="1435100" y="1765300"/>
            <a:ext cx="6350000" cy="3784600"/>
          </a:xfrm>
          <a:noFill/>
        </p:spPr>
      </p:pic>
      <p:sp>
        <p:nvSpPr>
          <p:cNvPr id="32771" name="Rectangle 2"/>
          <p:cNvSpPr>
            <a:spLocks noGrp="1" noChangeArrowheads="1"/>
          </p:cNvSpPr>
          <p:nvPr>
            <p:ph type="title"/>
          </p:nvPr>
        </p:nvSpPr>
        <p:spPr>
          <a:xfrm>
            <a:off x="457200" y="304800"/>
            <a:ext cx="8305800" cy="1143000"/>
          </a:xfrm>
        </p:spPr>
        <p:txBody>
          <a:bodyPr/>
          <a:lstStyle/>
          <a:p>
            <a:pPr eaLnBrk="1" hangingPunct="1">
              <a:defRPr/>
            </a:pPr>
            <a:r>
              <a:rPr lang="en-US" b="0" smtClean="0"/>
              <a:t>Figure 1.9</a:t>
            </a:r>
            <a:r>
              <a:rPr lang="en-US" smtClean="0"/>
              <a:t>  A magnetic disk storage system</a:t>
            </a:r>
          </a:p>
        </p:txBody>
      </p:sp>
      <p:sp>
        <p:nvSpPr>
          <p:cNvPr id="28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D2D8A"/>
              </a:buClr>
              <a:buFont typeface="Times" panose="02020603050405020304" pitchFamily="18" charset="0"/>
              <a:buChar char="•"/>
              <a:defRPr sz="3200">
                <a:solidFill>
                  <a:schemeClr val="tx1"/>
                </a:solidFill>
                <a:latin typeface="Arial" panose="020B0604020202020204" pitchFamily="34" charset="0"/>
                <a:ea typeface="ヒラギノ角ゴ Pro W3" pitchFamily="1" charset="-128"/>
              </a:defRPr>
            </a:lvl1pPr>
            <a:lvl2pPr marL="742950" indent="-285750">
              <a:spcBef>
                <a:spcPct val="20000"/>
              </a:spcBef>
              <a:buClr>
                <a:srgbClr val="2D2D8A"/>
              </a:buClr>
              <a:buChar char="–"/>
              <a:defRPr sz="2800">
                <a:solidFill>
                  <a:schemeClr val="tx1"/>
                </a:solidFill>
                <a:latin typeface="Arial" panose="020B0604020202020204" pitchFamily="34" charset="0"/>
                <a:ea typeface="ヒラギノ角ゴ Pro W3" pitchFamily="1" charset="-128"/>
              </a:defRPr>
            </a:lvl2pPr>
            <a:lvl3pPr marL="1143000" indent="-228600">
              <a:spcBef>
                <a:spcPct val="20000"/>
              </a:spcBef>
              <a:buClr>
                <a:srgbClr val="2D2D8A"/>
              </a:buClr>
              <a:buChar char="•"/>
              <a:defRPr sz="2400">
                <a:solidFill>
                  <a:schemeClr val="tx1"/>
                </a:solidFill>
                <a:latin typeface="Arial" panose="020B0604020202020204" pitchFamily="34" charset="0"/>
                <a:ea typeface="ヒラギノ角ゴ Pro W3" pitchFamily="1" charset="-128"/>
              </a:defRPr>
            </a:lvl3pPr>
            <a:lvl4pPr marL="16002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4pPr>
            <a:lvl5pPr marL="2057400" indent="-228600">
              <a:spcBef>
                <a:spcPct val="20000"/>
              </a:spcBef>
              <a:buClr>
                <a:srgbClr val="2D2D8A"/>
              </a:buClr>
              <a:buChar char="»"/>
              <a:defRPr sz="20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20000"/>
              </a:spcBef>
              <a:spcAft>
                <a:spcPct val="0"/>
              </a:spcAft>
              <a:buClr>
                <a:srgbClr val="2D2D8A"/>
              </a:buClr>
              <a:buChar char="»"/>
              <a:defRPr sz="2000">
                <a:solidFill>
                  <a:schemeClr val="tx1"/>
                </a:solidFill>
                <a:latin typeface="Arial" panose="020B0604020202020204" pitchFamily="34" charset="0"/>
                <a:ea typeface="ヒラギノ角ゴ Pro W3" pitchFamily="1" charset="-128"/>
              </a:defRPr>
            </a:lvl9pPr>
          </a:lstStyle>
          <a:p>
            <a:pPr>
              <a:spcBef>
                <a:spcPct val="0"/>
              </a:spcBef>
              <a:buClrTx/>
              <a:buFontTx/>
              <a:buNone/>
            </a:pPr>
            <a:r>
              <a:rPr lang="en-US" altLang="en-US" sz="1000"/>
              <a:t>1-</a:t>
            </a:r>
            <a:fld id="{BE4F2A18-B3C3-4FEE-8B58-14FA4EEB93B8}" type="slidenum">
              <a:rPr lang="en-US" altLang="en-US" sz="1000"/>
              <a:pPr>
                <a:spcBef>
                  <a:spcPct val="0"/>
                </a:spcBef>
                <a:buClrTx/>
                <a:buFontTx/>
                <a:buNone/>
              </a:pPr>
              <a:t>32</a:t>
            </a:fld>
            <a:endParaRPr lang="en-US" altLang="en-US" sz="1000"/>
          </a:p>
        </p:txBody>
      </p:sp>
    </p:spTree>
    <p:extLst>
      <p:ext uri="{BB962C8B-B14F-4D97-AF65-F5344CB8AC3E}">
        <p14:creationId xmlns:p14="http://schemas.microsoft.com/office/powerpoint/2010/main" val="344361582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 Storage</a:t>
            </a:r>
            <a:endParaRPr lang="en-US" dirty="0"/>
          </a:p>
        </p:txBody>
      </p:sp>
      <p:sp>
        <p:nvSpPr>
          <p:cNvPr id="3" name="Content Placeholder 2"/>
          <p:cNvSpPr>
            <a:spLocks noGrp="1"/>
          </p:cNvSpPr>
          <p:nvPr>
            <p:ph idx="1"/>
          </p:nvPr>
        </p:nvSpPr>
        <p:spPr/>
        <p:txBody>
          <a:bodyPr/>
          <a:lstStyle/>
          <a:p>
            <a:r>
              <a:rPr lang="en-US" dirty="0" smtClean="0"/>
              <a:t>Flash memory chips are a type of solid state media and contain no moving parts</a:t>
            </a:r>
          </a:p>
          <a:p>
            <a:r>
              <a:rPr lang="en-US" b="1" dirty="0" smtClean="0">
                <a:solidFill>
                  <a:srgbClr val="5E8945"/>
                </a:solidFill>
              </a:rPr>
              <a:t>Solid state drives </a:t>
            </a:r>
            <a:r>
              <a:rPr lang="en-US" dirty="0" smtClean="0"/>
              <a:t>(</a:t>
            </a:r>
            <a:r>
              <a:rPr lang="en-US" b="1" dirty="0" smtClean="0">
                <a:solidFill>
                  <a:srgbClr val="5E8945"/>
                </a:solidFill>
              </a:rPr>
              <a:t>SSDs</a:t>
            </a:r>
            <a:r>
              <a:rPr lang="en-US" dirty="0" smtClean="0"/>
              <a:t>) have several advantages over magnetic hard disks:</a:t>
            </a:r>
            <a:endParaRPr lang="en-US" dirty="0"/>
          </a:p>
        </p:txBody>
      </p:sp>
      <p:sp>
        <p:nvSpPr>
          <p:cNvPr id="4" name="Footer Placeholder 3"/>
          <p:cNvSpPr>
            <a:spLocks noGrp="1"/>
          </p:cNvSpPr>
          <p:nvPr>
            <p:ph type="ftr" sz="quarter" idx="11"/>
          </p:nvPr>
        </p:nvSpPr>
        <p:spPr/>
        <p:txBody>
          <a:bodyPr/>
          <a:lstStyle/>
          <a:p>
            <a:r>
              <a:rPr lang="en-US" smtClean="0"/>
              <a:t>Discovering Computers 2012: Chapter 7</a:t>
            </a:r>
            <a:endParaRPr lang="en-US" dirty="0"/>
          </a:p>
        </p:txBody>
      </p:sp>
      <p:sp>
        <p:nvSpPr>
          <p:cNvPr id="5" name="Slide Number Placeholder 4"/>
          <p:cNvSpPr>
            <a:spLocks noGrp="1"/>
          </p:cNvSpPr>
          <p:nvPr>
            <p:ph type="sldNum" sz="quarter" idx="12"/>
          </p:nvPr>
        </p:nvSpPr>
        <p:spPr/>
        <p:txBody>
          <a:bodyPr/>
          <a:lstStyle/>
          <a:p>
            <a:fld id="{E1920792-1FFE-4123-96E7-9B6DC9FF0B06}" type="slidenum">
              <a:rPr lang="en-US" smtClean="0"/>
              <a:pPr/>
              <a:t>33</a:t>
            </a:fld>
            <a:endParaRPr lang="en-US"/>
          </a:p>
        </p:txBody>
      </p:sp>
      <p:sp>
        <p:nvSpPr>
          <p:cNvPr id="6" name="Text Placeholder 5"/>
          <p:cNvSpPr>
            <a:spLocks noGrp="1"/>
          </p:cNvSpPr>
          <p:nvPr>
            <p:ph type="body" sz="quarter" idx="13"/>
          </p:nvPr>
        </p:nvSpPr>
        <p:spPr/>
        <p:txBody>
          <a:bodyPr/>
          <a:lstStyle/>
          <a:p>
            <a:r>
              <a:rPr lang="en-US" dirty="0" smtClean="0"/>
              <a:t>Pages 362 - 363</a:t>
            </a:r>
            <a:endParaRPr lang="en-US" dirty="0"/>
          </a:p>
        </p:txBody>
      </p:sp>
      <p:graphicFrame>
        <p:nvGraphicFramePr>
          <p:cNvPr id="7" name="Diagram 6"/>
          <p:cNvGraphicFramePr/>
          <p:nvPr/>
        </p:nvGraphicFramePr>
        <p:xfrm>
          <a:off x="228600" y="3733800"/>
          <a:ext cx="87630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9770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DE81CEAA-AC53-4757-9CAE-BEBEAC68ACC2}"/>
                                            </p:graphicEl>
                                          </p:spTgt>
                                        </p:tgtEl>
                                        <p:attrNameLst>
                                          <p:attrName>style.visibility</p:attrName>
                                        </p:attrNameLst>
                                      </p:cBhvr>
                                      <p:to>
                                        <p:strVal val="visible"/>
                                      </p:to>
                                    </p:set>
                                    <p:animEffect transition="in" filter="dissolve">
                                      <p:cBhvr>
                                        <p:cTn id="15" dur="500"/>
                                        <p:tgtEl>
                                          <p:spTgt spid="7">
                                            <p:graphicEl>
                                              <a:dgm id="{DE81CEAA-AC53-4757-9CAE-BEBEAC68ACC2}"/>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1400FC9B-190C-4813-8208-BEA4DCED162D}"/>
                                            </p:graphicEl>
                                          </p:spTgt>
                                        </p:tgtEl>
                                        <p:attrNameLst>
                                          <p:attrName>style.visibility</p:attrName>
                                        </p:attrNameLst>
                                      </p:cBhvr>
                                      <p:to>
                                        <p:strVal val="visible"/>
                                      </p:to>
                                    </p:set>
                                    <p:animEffect transition="in" filter="dissolve">
                                      <p:cBhvr>
                                        <p:cTn id="19" dur="500"/>
                                        <p:tgtEl>
                                          <p:spTgt spid="7">
                                            <p:graphicEl>
                                              <a:dgm id="{1400FC9B-190C-4813-8208-BEA4DCED162D}"/>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6916CEDB-DDFF-4F7D-BA91-9A23C487FB90}"/>
                                            </p:graphicEl>
                                          </p:spTgt>
                                        </p:tgtEl>
                                        <p:attrNameLst>
                                          <p:attrName>style.visibility</p:attrName>
                                        </p:attrNameLst>
                                      </p:cBhvr>
                                      <p:to>
                                        <p:strVal val="visible"/>
                                      </p:to>
                                    </p:set>
                                    <p:animEffect transition="in" filter="dissolve">
                                      <p:cBhvr>
                                        <p:cTn id="23" dur="500"/>
                                        <p:tgtEl>
                                          <p:spTgt spid="7">
                                            <p:graphicEl>
                                              <a:dgm id="{6916CEDB-DDFF-4F7D-BA91-9A23C487FB90}"/>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F62FAC9F-36C3-4935-8A4D-44FDEF463A8E}"/>
                                            </p:graphicEl>
                                          </p:spTgt>
                                        </p:tgtEl>
                                        <p:attrNameLst>
                                          <p:attrName>style.visibility</p:attrName>
                                        </p:attrNameLst>
                                      </p:cBhvr>
                                      <p:to>
                                        <p:strVal val="visible"/>
                                      </p:to>
                                    </p:set>
                                    <p:animEffect transition="in" filter="dissolve">
                                      <p:cBhvr>
                                        <p:cTn id="27" dur="500"/>
                                        <p:tgtEl>
                                          <p:spTgt spid="7">
                                            <p:graphicEl>
                                              <a:dgm id="{F62FAC9F-36C3-4935-8A4D-44FDEF463A8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36" y="0"/>
            <a:ext cx="7886700" cy="1325563"/>
          </a:xfrm>
        </p:spPr>
        <p:txBody>
          <a:bodyPr/>
          <a:lstStyle/>
          <a:p>
            <a:r>
              <a:rPr lang="en-US" dirty="0" smtClean="0"/>
              <a:t>Cloud Storage</a:t>
            </a:r>
            <a:endParaRPr lang="en-US" dirty="0"/>
          </a:p>
        </p:txBody>
      </p:sp>
      <p:sp>
        <p:nvSpPr>
          <p:cNvPr id="8" name="Content Placeholder 7"/>
          <p:cNvSpPr>
            <a:spLocks noGrp="1"/>
          </p:cNvSpPr>
          <p:nvPr>
            <p:ph idx="1"/>
          </p:nvPr>
        </p:nvSpPr>
        <p:spPr>
          <a:xfrm>
            <a:off x="152400" y="1066800"/>
            <a:ext cx="8991600" cy="5181600"/>
          </a:xfrm>
        </p:spPr>
        <p:txBody>
          <a:bodyPr/>
          <a:lstStyle/>
          <a:p>
            <a:r>
              <a:rPr lang="en-US" b="1" dirty="0" smtClean="0">
                <a:solidFill>
                  <a:srgbClr val="5E8945"/>
                </a:solidFill>
              </a:rPr>
              <a:t>Cloud storage </a:t>
            </a:r>
            <a:r>
              <a:rPr lang="en-US" dirty="0" smtClean="0"/>
              <a:t>is an Internet service that provides storage to computer users</a:t>
            </a:r>
          </a:p>
          <a:p>
            <a:r>
              <a:rPr lang="en-US" b="1" dirty="0" err="1" smtClean="0"/>
              <a:t>DropBox</a:t>
            </a:r>
            <a:r>
              <a:rPr lang="en-US" b="1" dirty="0" smtClean="0"/>
              <a:t> and Box are examples</a:t>
            </a:r>
            <a:endParaRPr lang="en-US" b="1" dirty="0"/>
          </a:p>
        </p:txBody>
      </p:sp>
      <p:sp>
        <p:nvSpPr>
          <p:cNvPr id="5" name="Footer Placeholder 4"/>
          <p:cNvSpPr>
            <a:spLocks noGrp="1"/>
          </p:cNvSpPr>
          <p:nvPr>
            <p:ph type="ftr" sz="quarter" idx="11"/>
          </p:nvPr>
        </p:nvSpPr>
        <p:spPr/>
        <p:txBody>
          <a:bodyPr/>
          <a:lstStyle/>
          <a:p>
            <a:r>
              <a:rPr lang="en-US" smtClean="0"/>
              <a:t>Discovering Computers 2012: Chapter 7</a:t>
            </a:r>
            <a:endParaRPr lang="en-US" dirty="0" smtClean="0"/>
          </a:p>
        </p:txBody>
      </p:sp>
      <p:sp>
        <p:nvSpPr>
          <p:cNvPr id="6" name="Slide Number Placeholder 5"/>
          <p:cNvSpPr>
            <a:spLocks noGrp="1"/>
          </p:cNvSpPr>
          <p:nvPr>
            <p:ph type="sldNum" sz="quarter" idx="12"/>
          </p:nvPr>
        </p:nvSpPr>
        <p:spPr/>
        <p:txBody>
          <a:bodyPr/>
          <a:lstStyle/>
          <a:p>
            <a:fld id="{E1920792-1FFE-4123-96E7-9B6DC9FF0B06}" type="slidenum">
              <a:rPr lang="en-US" smtClean="0"/>
              <a:pPr/>
              <a:t>34</a:t>
            </a:fld>
            <a:endParaRPr lang="en-US"/>
          </a:p>
        </p:txBody>
      </p:sp>
      <p:sp>
        <p:nvSpPr>
          <p:cNvPr id="9" name="Text Placeholder 8"/>
          <p:cNvSpPr>
            <a:spLocks noGrp="1"/>
          </p:cNvSpPr>
          <p:nvPr>
            <p:ph type="body" sz="quarter" idx="13"/>
          </p:nvPr>
        </p:nvSpPr>
        <p:spPr/>
        <p:txBody>
          <a:bodyPr>
            <a:normAutofit fontScale="92500" lnSpcReduction="20000"/>
          </a:bodyPr>
          <a:lstStyle/>
          <a:p>
            <a:r>
              <a:rPr lang="en-US" dirty="0" smtClean="0"/>
              <a:t>Page 368 </a:t>
            </a:r>
          </a:p>
          <a:p>
            <a:r>
              <a:rPr lang="en-US" dirty="0" smtClean="0"/>
              <a:t>Figure 7-23</a:t>
            </a:r>
            <a:endParaRPr lang="en-US" dirty="0"/>
          </a:p>
        </p:txBody>
      </p:sp>
      <p:graphicFrame>
        <p:nvGraphicFramePr>
          <p:cNvPr id="10" name="Diagram 9"/>
          <p:cNvGraphicFramePr/>
          <p:nvPr>
            <p:extLst>
              <p:ext uri="{D42A27DB-BD31-4B8C-83A1-F6EECF244321}">
                <p14:modId xmlns:p14="http://schemas.microsoft.com/office/powerpoint/2010/main" val="1267240840"/>
              </p:ext>
            </p:extLst>
          </p:nvPr>
        </p:nvGraphicFramePr>
        <p:xfrm>
          <a:off x="990600" y="2133600"/>
          <a:ext cx="6781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8267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200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par>
                          <p:cTn id="13" fill="hold">
                            <p:stCondLst>
                              <p:cond delay="2500"/>
                            </p:stCondLst>
                            <p:childTnLst>
                              <p:par>
                                <p:cTn id="14" presetID="9" presetClass="entr" presetSubtype="0" fill="hold" grpId="0" nodeType="afterEffect">
                                  <p:stCondLst>
                                    <p:cond delay="2000"/>
                                  </p:stCondLst>
                                  <p:childTnLst>
                                    <p:set>
                                      <p:cBhvr>
                                        <p:cTn id="15" dur="1" fill="hold">
                                          <p:stCondLst>
                                            <p:cond delay="0"/>
                                          </p:stCondLst>
                                        </p:cTn>
                                        <p:tgtEl>
                                          <p:spTgt spid="10">
                                            <p:graphicEl>
                                              <a:dgm id="{105F06E9-C0E6-4A8E-A952-1FABE720374C}"/>
                                            </p:graphicEl>
                                          </p:spTgt>
                                        </p:tgtEl>
                                        <p:attrNameLst>
                                          <p:attrName>style.visibility</p:attrName>
                                        </p:attrNameLst>
                                      </p:cBhvr>
                                      <p:to>
                                        <p:strVal val="visible"/>
                                      </p:to>
                                    </p:set>
                                    <p:animEffect transition="in" filter="dissolve">
                                      <p:cBhvr>
                                        <p:cTn id="16" dur="500"/>
                                        <p:tgtEl>
                                          <p:spTgt spid="10">
                                            <p:graphicEl>
                                              <a:dgm id="{105F06E9-C0E6-4A8E-A952-1FABE720374C}"/>
                                            </p:graphicEl>
                                          </p:spTgt>
                                        </p:tgtEl>
                                      </p:cBhvr>
                                    </p:animEffect>
                                  </p:childTnLst>
                                </p:cTn>
                              </p:par>
                            </p:childTnLst>
                          </p:cTn>
                        </p:par>
                        <p:par>
                          <p:cTn id="17" fill="hold">
                            <p:stCondLst>
                              <p:cond delay="5000"/>
                            </p:stCondLst>
                            <p:childTnLst>
                              <p:par>
                                <p:cTn id="18" presetID="9" presetClass="entr" presetSubtype="0" fill="hold" grpId="0" nodeType="afterEffect">
                                  <p:stCondLst>
                                    <p:cond delay="2000"/>
                                  </p:stCondLst>
                                  <p:childTnLst>
                                    <p:set>
                                      <p:cBhvr>
                                        <p:cTn id="19" dur="1" fill="hold">
                                          <p:stCondLst>
                                            <p:cond delay="0"/>
                                          </p:stCondLst>
                                        </p:cTn>
                                        <p:tgtEl>
                                          <p:spTgt spid="10">
                                            <p:graphicEl>
                                              <a:dgm id="{175D6CEC-1A96-4604-AAD0-05EAE7FF48E4}"/>
                                            </p:graphicEl>
                                          </p:spTgt>
                                        </p:tgtEl>
                                        <p:attrNameLst>
                                          <p:attrName>style.visibility</p:attrName>
                                        </p:attrNameLst>
                                      </p:cBhvr>
                                      <p:to>
                                        <p:strVal val="visible"/>
                                      </p:to>
                                    </p:set>
                                    <p:animEffect transition="in" filter="dissolve">
                                      <p:cBhvr>
                                        <p:cTn id="20" dur="500"/>
                                        <p:tgtEl>
                                          <p:spTgt spid="10">
                                            <p:graphicEl>
                                              <a:dgm id="{175D6CEC-1A96-4604-AAD0-05EAE7FF48E4}"/>
                                            </p:graphicEl>
                                          </p:spTgt>
                                        </p:tgtEl>
                                      </p:cBhvr>
                                    </p:animEffect>
                                  </p:childTnLst>
                                </p:cTn>
                              </p:par>
                            </p:childTnLst>
                          </p:cTn>
                        </p:par>
                        <p:par>
                          <p:cTn id="21" fill="hold">
                            <p:stCondLst>
                              <p:cond delay="7500"/>
                            </p:stCondLst>
                            <p:childTnLst>
                              <p:par>
                                <p:cTn id="22" presetID="9" presetClass="entr" presetSubtype="0" fill="hold" grpId="0" nodeType="afterEffect">
                                  <p:stCondLst>
                                    <p:cond delay="2000"/>
                                  </p:stCondLst>
                                  <p:childTnLst>
                                    <p:set>
                                      <p:cBhvr>
                                        <p:cTn id="23" dur="1" fill="hold">
                                          <p:stCondLst>
                                            <p:cond delay="0"/>
                                          </p:stCondLst>
                                        </p:cTn>
                                        <p:tgtEl>
                                          <p:spTgt spid="10">
                                            <p:graphicEl>
                                              <a:dgm id="{56B04AC4-FAD0-4735-90AA-962C3B3CC855}"/>
                                            </p:graphicEl>
                                          </p:spTgt>
                                        </p:tgtEl>
                                        <p:attrNameLst>
                                          <p:attrName>style.visibility</p:attrName>
                                        </p:attrNameLst>
                                      </p:cBhvr>
                                      <p:to>
                                        <p:strVal val="visible"/>
                                      </p:to>
                                    </p:set>
                                    <p:animEffect transition="in" filter="dissolve">
                                      <p:cBhvr>
                                        <p:cTn id="24" dur="500"/>
                                        <p:tgtEl>
                                          <p:spTgt spid="10">
                                            <p:graphicEl>
                                              <a:dgm id="{56B04AC4-FAD0-4735-90AA-962C3B3CC855}"/>
                                            </p:graphicEl>
                                          </p:spTgt>
                                        </p:tgtEl>
                                      </p:cBhvr>
                                    </p:animEffect>
                                  </p:childTnLst>
                                </p:cTn>
                              </p:par>
                            </p:childTnLst>
                          </p:cTn>
                        </p:par>
                        <p:par>
                          <p:cTn id="25" fill="hold">
                            <p:stCondLst>
                              <p:cond delay="10000"/>
                            </p:stCondLst>
                            <p:childTnLst>
                              <p:par>
                                <p:cTn id="26" presetID="9" presetClass="entr" presetSubtype="0" fill="hold" grpId="0" nodeType="afterEffect">
                                  <p:stCondLst>
                                    <p:cond delay="2000"/>
                                  </p:stCondLst>
                                  <p:childTnLst>
                                    <p:set>
                                      <p:cBhvr>
                                        <p:cTn id="27" dur="1" fill="hold">
                                          <p:stCondLst>
                                            <p:cond delay="0"/>
                                          </p:stCondLst>
                                        </p:cTn>
                                        <p:tgtEl>
                                          <p:spTgt spid="10">
                                            <p:graphicEl>
                                              <a:dgm id="{FA47D2B8-6E93-4260-BEED-E6CA229810E4}"/>
                                            </p:graphicEl>
                                          </p:spTgt>
                                        </p:tgtEl>
                                        <p:attrNameLst>
                                          <p:attrName>style.visibility</p:attrName>
                                        </p:attrNameLst>
                                      </p:cBhvr>
                                      <p:to>
                                        <p:strVal val="visible"/>
                                      </p:to>
                                    </p:set>
                                    <p:animEffect transition="in" filter="dissolve">
                                      <p:cBhvr>
                                        <p:cTn id="28" dur="500"/>
                                        <p:tgtEl>
                                          <p:spTgt spid="10">
                                            <p:graphicEl>
                                              <a:dgm id="{FA47D2B8-6E93-4260-BEED-E6CA229810E4}"/>
                                            </p:graphicEl>
                                          </p:spTgt>
                                        </p:tgtEl>
                                      </p:cBhvr>
                                    </p:animEffect>
                                  </p:childTnLst>
                                </p:cTn>
                              </p:par>
                            </p:childTnLst>
                          </p:cTn>
                        </p:par>
                        <p:par>
                          <p:cTn id="29" fill="hold">
                            <p:stCondLst>
                              <p:cond delay="12500"/>
                            </p:stCondLst>
                            <p:childTnLst>
                              <p:par>
                                <p:cTn id="30" presetID="9" presetClass="entr" presetSubtype="0" fill="hold" grpId="0" nodeType="afterEffect">
                                  <p:stCondLst>
                                    <p:cond delay="2000"/>
                                  </p:stCondLst>
                                  <p:childTnLst>
                                    <p:set>
                                      <p:cBhvr>
                                        <p:cTn id="31" dur="1" fill="hold">
                                          <p:stCondLst>
                                            <p:cond delay="0"/>
                                          </p:stCondLst>
                                        </p:cTn>
                                        <p:tgtEl>
                                          <p:spTgt spid="10">
                                            <p:graphicEl>
                                              <a:dgm id="{AA33B99A-2D26-433B-9343-A332C6510CD5}"/>
                                            </p:graphicEl>
                                          </p:spTgt>
                                        </p:tgtEl>
                                        <p:attrNameLst>
                                          <p:attrName>style.visibility</p:attrName>
                                        </p:attrNameLst>
                                      </p:cBhvr>
                                      <p:to>
                                        <p:strVal val="visible"/>
                                      </p:to>
                                    </p:set>
                                    <p:animEffect transition="in" filter="dissolve">
                                      <p:cBhvr>
                                        <p:cTn id="32" dur="500"/>
                                        <p:tgtEl>
                                          <p:spTgt spid="10">
                                            <p:graphicEl>
                                              <a:dgm id="{AA33B99A-2D26-433B-9343-A332C6510CD5}"/>
                                            </p:graphicEl>
                                          </p:spTgt>
                                        </p:tgtEl>
                                      </p:cBhvr>
                                    </p:animEffect>
                                  </p:childTnLst>
                                </p:cTn>
                              </p:par>
                            </p:childTnLst>
                          </p:cTn>
                        </p:par>
                        <p:par>
                          <p:cTn id="33" fill="hold">
                            <p:stCondLst>
                              <p:cond delay="15000"/>
                            </p:stCondLst>
                            <p:childTnLst>
                              <p:par>
                                <p:cTn id="34" presetID="9" presetClass="entr" presetSubtype="0" fill="hold" grpId="0" nodeType="afterEffect">
                                  <p:stCondLst>
                                    <p:cond delay="2000"/>
                                  </p:stCondLst>
                                  <p:childTnLst>
                                    <p:set>
                                      <p:cBhvr>
                                        <p:cTn id="35" dur="1" fill="hold">
                                          <p:stCondLst>
                                            <p:cond delay="0"/>
                                          </p:stCondLst>
                                        </p:cTn>
                                        <p:tgtEl>
                                          <p:spTgt spid="10">
                                            <p:graphicEl>
                                              <a:dgm id="{DC3E3655-CD7A-44A3-9403-BE5DA3C222DE}"/>
                                            </p:graphicEl>
                                          </p:spTgt>
                                        </p:tgtEl>
                                        <p:attrNameLst>
                                          <p:attrName>style.visibility</p:attrName>
                                        </p:attrNameLst>
                                      </p:cBhvr>
                                      <p:to>
                                        <p:strVal val="visible"/>
                                      </p:to>
                                    </p:set>
                                    <p:animEffect transition="in" filter="dissolve">
                                      <p:cBhvr>
                                        <p:cTn id="36" dur="500"/>
                                        <p:tgtEl>
                                          <p:spTgt spid="10">
                                            <p:graphicEl>
                                              <a:dgm id="{DC3E3655-CD7A-44A3-9403-BE5DA3C222D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10"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sp>
        <p:nvSpPr>
          <p:cNvPr id="3" name="Content Placeholder 2"/>
          <p:cNvSpPr>
            <a:spLocks noGrp="1"/>
          </p:cNvSpPr>
          <p:nvPr>
            <p:ph idx="1"/>
          </p:nvPr>
        </p:nvSpPr>
        <p:spPr/>
        <p:txBody>
          <a:bodyPr/>
          <a:lstStyle/>
          <a:p>
            <a:r>
              <a:rPr lang="en-US" dirty="0" smtClean="0"/>
              <a:t>An optical disc consists of a flat, round, portable disc made of metal, plastic, and lacquer that is </a:t>
            </a:r>
            <a:r>
              <a:rPr lang="en-US" b="1" dirty="0" smtClean="0"/>
              <a:t>written and read by a laser</a:t>
            </a:r>
          </a:p>
          <a:p>
            <a:r>
              <a:rPr lang="en-US" dirty="0" smtClean="0"/>
              <a:t>Typically store software, data, digital photos, movies, and music</a:t>
            </a:r>
          </a:p>
          <a:p>
            <a:r>
              <a:rPr lang="en-US" dirty="0" smtClean="0"/>
              <a:t>Read only vs. rewritable</a:t>
            </a:r>
          </a:p>
          <a:p>
            <a:r>
              <a:rPr lang="en-US" dirty="0" smtClean="0"/>
              <a:t>DVD</a:t>
            </a:r>
          </a:p>
          <a:p>
            <a:r>
              <a:rPr lang="en-US" dirty="0" smtClean="0"/>
              <a:t>DVD-RW (rewritable DVD)</a:t>
            </a:r>
          </a:p>
          <a:p>
            <a:r>
              <a:rPr lang="en-US" dirty="0" smtClean="0"/>
              <a:t>Blu-Ray (5 X the storage of DVD)</a:t>
            </a:r>
          </a:p>
          <a:p>
            <a:endParaRPr lang="en-US" dirty="0"/>
          </a:p>
        </p:txBody>
      </p:sp>
      <p:sp>
        <p:nvSpPr>
          <p:cNvPr id="4" name="Footer Placeholder 3"/>
          <p:cNvSpPr>
            <a:spLocks noGrp="1"/>
          </p:cNvSpPr>
          <p:nvPr>
            <p:ph type="ftr" sz="quarter" idx="11"/>
          </p:nvPr>
        </p:nvSpPr>
        <p:spPr/>
        <p:txBody>
          <a:bodyPr/>
          <a:lstStyle/>
          <a:p>
            <a:r>
              <a:rPr lang="en-US" smtClean="0"/>
              <a:t>Discovering Computers 2012: Chapter 7</a:t>
            </a:r>
            <a:endParaRPr lang="en-US" dirty="0"/>
          </a:p>
        </p:txBody>
      </p:sp>
      <p:sp>
        <p:nvSpPr>
          <p:cNvPr id="5" name="Slide Number Placeholder 4"/>
          <p:cNvSpPr>
            <a:spLocks noGrp="1"/>
          </p:cNvSpPr>
          <p:nvPr>
            <p:ph type="sldNum" sz="quarter" idx="12"/>
          </p:nvPr>
        </p:nvSpPr>
        <p:spPr/>
        <p:txBody>
          <a:bodyPr/>
          <a:lstStyle/>
          <a:p>
            <a:fld id="{E1920792-1FFE-4123-96E7-9B6DC9FF0B06}" type="slidenum">
              <a:rPr lang="en-US" smtClean="0"/>
              <a:pPr/>
              <a:t>35</a:t>
            </a:fld>
            <a:endParaRPr lang="en-US"/>
          </a:p>
        </p:txBody>
      </p:sp>
      <p:sp>
        <p:nvSpPr>
          <p:cNvPr id="6" name="Text Placeholder 5"/>
          <p:cNvSpPr>
            <a:spLocks noGrp="1"/>
          </p:cNvSpPr>
          <p:nvPr>
            <p:ph type="body" sz="quarter" idx="13"/>
          </p:nvPr>
        </p:nvSpPr>
        <p:spPr/>
        <p:txBody>
          <a:bodyPr>
            <a:normAutofit fontScale="92500" lnSpcReduction="20000"/>
          </a:bodyPr>
          <a:lstStyle/>
          <a:p>
            <a:r>
              <a:rPr lang="en-US" dirty="0" smtClean="0"/>
              <a:t>Page 370 </a:t>
            </a:r>
          </a:p>
          <a:p>
            <a:r>
              <a:rPr lang="en-US" dirty="0" smtClean="0"/>
              <a:t>Figure 7-25</a:t>
            </a:r>
            <a:endParaRPr lang="en-US" dirty="0"/>
          </a:p>
        </p:txBody>
      </p:sp>
      <p:pic>
        <p:nvPicPr>
          <p:cNvPr id="7" name="Picture 6" descr="Fig7-25.gif"/>
          <p:cNvPicPr>
            <a:picLocks noChangeAspect="1"/>
          </p:cNvPicPr>
          <p:nvPr/>
        </p:nvPicPr>
        <p:blipFill>
          <a:blip r:embed="rId3"/>
          <a:stretch>
            <a:fillRect/>
          </a:stretch>
        </p:blipFill>
        <p:spPr>
          <a:xfrm>
            <a:off x="4953000" y="3810000"/>
            <a:ext cx="3092065" cy="2528887"/>
          </a:xfrm>
          <a:prstGeom prst="rect">
            <a:avLst/>
          </a:prstGeom>
        </p:spPr>
      </p:pic>
    </p:spTree>
    <p:extLst>
      <p:ext uri="{BB962C8B-B14F-4D97-AF65-F5344CB8AC3E}">
        <p14:creationId xmlns:p14="http://schemas.microsoft.com/office/powerpoint/2010/main" val="4213988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2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2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200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par>
                          <p:cTn id="31" fill="hold">
                            <p:stCondLst>
                              <p:cond delay="2500"/>
                            </p:stCondLst>
                            <p:childTnLst>
                              <p:par>
                                <p:cTn id="32" presetID="9" presetClass="entr" presetSubtype="0" fill="hold" nodeType="afterEffect">
                                  <p:stCondLst>
                                    <p:cond delay="200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57400"/>
            <a:ext cx="7448550" cy="1325563"/>
          </a:xfrm>
        </p:spPr>
        <p:txBody>
          <a:bodyPr>
            <a:normAutofit/>
          </a:bodyPr>
          <a:lstStyle/>
          <a:p>
            <a:r>
              <a:rPr lang="en-US" sz="4400" b="1" dirty="0" smtClean="0"/>
              <a:t>More About the Processing Unit</a:t>
            </a:r>
            <a:endParaRPr lang="en-US" sz="4400" b="1" dirty="0"/>
          </a:p>
        </p:txBody>
      </p:sp>
      <p:sp>
        <p:nvSpPr>
          <p:cNvPr id="4" name="Date Placeholder 3"/>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 name="Slide Number Placeholder 4"/>
          <p:cNvSpPr>
            <a:spLocks noGrp="1"/>
          </p:cNvSpPr>
          <p:nvPr>
            <p:ph type="sldNum" sz="quarter" idx="12"/>
          </p:nvPr>
        </p:nvSpPr>
        <p:spPr/>
        <p:txBody>
          <a:bodyPr/>
          <a:lstStyle/>
          <a:p>
            <a:pPr>
              <a:defRPr/>
            </a:pPr>
            <a:fld id="{94A88D6B-75DB-4BC1-A506-DCDF10074433}" type="slidenum">
              <a:rPr lang="en-US" smtClean="0"/>
              <a:pPr>
                <a:defRPr/>
              </a:pPr>
              <a:t>36</a:t>
            </a:fld>
            <a:endParaRPr lang="en-US" dirty="0"/>
          </a:p>
        </p:txBody>
      </p:sp>
    </p:spTree>
    <p:extLst>
      <p:ext uri="{BB962C8B-B14F-4D97-AF65-F5344CB8AC3E}">
        <p14:creationId xmlns:p14="http://schemas.microsoft.com/office/powerpoint/2010/main" val="3970538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How a Program Works</a:t>
            </a:r>
            <a:endParaRPr lang="he-IL" altLang="en-US" smtClean="0"/>
          </a:p>
        </p:txBody>
      </p:sp>
      <p:sp>
        <p:nvSpPr>
          <p:cNvPr id="18435" name="Content Placeholder 2"/>
          <p:cNvSpPr>
            <a:spLocks noGrp="1"/>
          </p:cNvSpPr>
          <p:nvPr>
            <p:ph idx="1"/>
          </p:nvPr>
        </p:nvSpPr>
        <p:spPr/>
        <p:txBody>
          <a:bodyPr/>
          <a:lstStyle/>
          <a:p>
            <a:pPr eaLnBrk="1" hangingPunct="1"/>
            <a:r>
              <a:rPr lang="en-US" altLang="en-US" smtClean="0"/>
              <a:t>CPU designed to perform simple operations on pieces of data</a:t>
            </a:r>
          </a:p>
          <a:p>
            <a:pPr lvl="1" eaLnBrk="1" hangingPunct="1"/>
            <a:r>
              <a:rPr lang="en-US" altLang="en-US" smtClean="0"/>
              <a:t>Examples: reading data, adding, subtracting, multiplying, and dividing numbers</a:t>
            </a:r>
          </a:p>
          <a:p>
            <a:pPr lvl="1" eaLnBrk="1" hangingPunct="1"/>
            <a:r>
              <a:rPr lang="en-US" altLang="en-US" smtClean="0"/>
              <a:t>Understands instructions written in machine language and included in its instruction set</a:t>
            </a:r>
          </a:p>
          <a:p>
            <a:pPr lvl="2" eaLnBrk="1" hangingPunct="1"/>
            <a:r>
              <a:rPr lang="en-US" altLang="en-US" smtClean="0"/>
              <a:t>Each brand of CPU has its own instruction set</a:t>
            </a:r>
          </a:p>
          <a:p>
            <a:pPr eaLnBrk="1" hangingPunct="1"/>
            <a:r>
              <a:rPr lang="en-US" altLang="en-US" smtClean="0"/>
              <a:t>To carry out meaningful calculation, CPU must perform many operations</a:t>
            </a:r>
          </a:p>
        </p:txBody>
      </p:sp>
    </p:spTree>
    <p:extLst>
      <p:ext uri="{BB962C8B-B14F-4D97-AF65-F5344CB8AC3E}">
        <p14:creationId xmlns:p14="http://schemas.microsoft.com/office/powerpoint/2010/main" val="473416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How a Program Works (cont’d.)</a:t>
            </a:r>
            <a:endParaRPr lang="he-IL" altLang="en-US" smtClean="0"/>
          </a:p>
        </p:txBody>
      </p:sp>
      <p:sp>
        <p:nvSpPr>
          <p:cNvPr id="19459" name="Content Placeholder 2"/>
          <p:cNvSpPr>
            <a:spLocks noGrp="1"/>
          </p:cNvSpPr>
          <p:nvPr>
            <p:ph idx="1"/>
          </p:nvPr>
        </p:nvSpPr>
        <p:spPr/>
        <p:txBody>
          <a:bodyPr/>
          <a:lstStyle/>
          <a:p>
            <a:pPr eaLnBrk="1" hangingPunct="1"/>
            <a:r>
              <a:rPr lang="en-US" altLang="en-US" smtClean="0"/>
              <a:t>Program must be copied from secondary memory to RAM each time CPU executes it</a:t>
            </a:r>
          </a:p>
          <a:p>
            <a:pPr eaLnBrk="1" hangingPunct="1"/>
            <a:r>
              <a:rPr lang="en-US" altLang="en-US" smtClean="0"/>
              <a:t>CPU executes program in cycle:</a:t>
            </a:r>
          </a:p>
          <a:p>
            <a:pPr lvl="1" eaLnBrk="1" hangingPunct="1"/>
            <a:r>
              <a:rPr lang="en-US" altLang="en-US" smtClean="0"/>
              <a:t>Fetch: read the next instruction from memory into CPU</a:t>
            </a:r>
          </a:p>
          <a:p>
            <a:pPr lvl="1" eaLnBrk="1" hangingPunct="1"/>
            <a:r>
              <a:rPr lang="en-US" altLang="en-US" smtClean="0"/>
              <a:t>Decode: CPU decodes fetched instruction to determine which operation to perform</a:t>
            </a:r>
          </a:p>
          <a:p>
            <a:pPr lvl="1" eaLnBrk="1" hangingPunct="1"/>
            <a:r>
              <a:rPr lang="en-US" altLang="en-US" smtClean="0"/>
              <a:t>Execute: perform the operation</a:t>
            </a:r>
            <a:endParaRPr lang="he-IL" altLang="en-US" smtClean="0"/>
          </a:p>
        </p:txBody>
      </p:sp>
    </p:spTree>
    <p:extLst>
      <p:ext uri="{BB962C8B-B14F-4D97-AF65-F5344CB8AC3E}">
        <p14:creationId xmlns:p14="http://schemas.microsoft.com/office/powerpoint/2010/main" val="1544143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smtClean="0"/>
              <a:t>How a Program Works (cont’d.)</a:t>
            </a:r>
            <a:endParaRPr lang="he-IL" altLang="en-US" dirty="0" smtClean="0"/>
          </a:p>
        </p:txBody>
      </p:sp>
      <p:sp>
        <p:nvSpPr>
          <p:cNvPr id="20483" name="Content Placeholder 2"/>
          <p:cNvSpPr>
            <a:spLocks noGrp="1"/>
          </p:cNvSpPr>
          <p:nvPr>
            <p:ph idx="1"/>
          </p:nvPr>
        </p:nvSpPr>
        <p:spPr>
          <a:xfrm>
            <a:off x="533400" y="5943600"/>
            <a:ext cx="8229600" cy="838200"/>
          </a:xfrm>
        </p:spPr>
        <p:txBody>
          <a:bodyPr/>
          <a:lstStyle/>
          <a:p>
            <a:pPr algn="ctr" eaLnBrk="1" hangingPunct="1">
              <a:buFontTx/>
              <a:buNone/>
            </a:pPr>
            <a:r>
              <a:rPr lang="en-US" altLang="en-US" sz="1800" smtClean="0"/>
              <a:t>Figure 1-16 The fetch-decode-execute cycle</a:t>
            </a:r>
            <a:endParaRPr lang="he-IL" altLang="en-US" sz="1800"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4175"/>
            <a:ext cx="7920038"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70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Secondary Storage Devices</a:t>
            </a:r>
            <a:endParaRPr lang="he-IL" altLang="en-US" smtClean="0"/>
          </a:p>
        </p:txBody>
      </p:sp>
      <p:sp>
        <p:nvSpPr>
          <p:cNvPr id="8195" name="Content Placeholder 2"/>
          <p:cNvSpPr>
            <a:spLocks noGrp="1"/>
          </p:cNvSpPr>
          <p:nvPr>
            <p:ph idx="1"/>
          </p:nvPr>
        </p:nvSpPr>
        <p:spPr/>
        <p:txBody>
          <a:bodyPr>
            <a:normAutofit/>
          </a:bodyPr>
          <a:lstStyle/>
          <a:p>
            <a:pPr eaLnBrk="1" hangingPunct="1">
              <a:defRPr/>
            </a:pPr>
            <a:r>
              <a:rPr lang="en-US" altLang="en-US" u="sng" dirty="0" smtClean="0"/>
              <a:t>Secondary storage</a:t>
            </a:r>
            <a:r>
              <a:rPr lang="en-US" altLang="en-US" dirty="0" smtClean="0"/>
              <a:t>: can hold data for long periods of time</a:t>
            </a:r>
          </a:p>
          <a:p>
            <a:pPr lvl="1" eaLnBrk="1" hangingPunct="1">
              <a:defRPr/>
            </a:pPr>
            <a:r>
              <a:rPr lang="en-US" altLang="en-US" dirty="0" smtClean="0"/>
              <a:t>Programs normally stored here and loaded to main memory when needed</a:t>
            </a:r>
          </a:p>
          <a:p>
            <a:pPr eaLnBrk="1" hangingPunct="1">
              <a:defRPr/>
            </a:pPr>
            <a:r>
              <a:rPr lang="en-US" altLang="en-US" dirty="0" smtClean="0"/>
              <a:t>Types of secondary memory</a:t>
            </a:r>
          </a:p>
          <a:p>
            <a:pPr lvl="1" eaLnBrk="1" hangingPunct="1">
              <a:defRPr/>
            </a:pPr>
            <a:r>
              <a:rPr lang="en-US" altLang="en-US" dirty="0" smtClean="0"/>
              <a:t>Disk drive: magnetically encodes data onto a spinning circular disk</a:t>
            </a:r>
          </a:p>
          <a:p>
            <a:pPr lvl="1" eaLnBrk="1" hangingPunct="1">
              <a:defRPr/>
            </a:pPr>
            <a:r>
              <a:rPr lang="en-US" altLang="en-US" dirty="0" smtClean="0"/>
              <a:t>Solid state drive: faster than disk drive, no moving parts, stores data in solid state memory</a:t>
            </a:r>
          </a:p>
          <a:p>
            <a:pPr lvl="1" eaLnBrk="1" hangingPunct="1">
              <a:defRPr/>
            </a:pPr>
            <a:r>
              <a:rPr lang="en-US" altLang="en-US" dirty="0" smtClean="0"/>
              <a:t>Flash memory: portable, no physical disk</a:t>
            </a:r>
          </a:p>
          <a:p>
            <a:pPr lvl="1" eaLnBrk="1" hangingPunct="1">
              <a:defRPr/>
            </a:pPr>
            <a:r>
              <a:rPr lang="en-US" altLang="en-US" dirty="0" smtClean="0"/>
              <a:t>Optical devices: data encoded optically</a:t>
            </a:r>
          </a:p>
        </p:txBody>
      </p:sp>
    </p:spTree>
    <p:extLst>
      <p:ext uri="{BB962C8B-B14F-4D97-AF65-F5344CB8AC3E}">
        <p14:creationId xmlns:p14="http://schemas.microsoft.com/office/powerpoint/2010/main" val="464636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dirty="0"/>
              <a:t>How a Program Works (cont’d.)</a:t>
            </a:r>
            <a:r>
              <a:rPr lang="en-US" dirty="0" smtClean="0"/>
              <a:t/>
            </a:r>
            <a:br>
              <a:rPr lang="en-US" dirty="0" smtClean="0"/>
            </a:br>
            <a:r>
              <a:rPr lang="en-US" b="1" dirty="0" smtClean="0"/>
              <a:t>Control Unit</a:t>
            </a:r>
            <a:endParaRPr lang="en-US" b="1" dirty="0"/>
          </a:p>
        </p:txBody>
      </p:sp>
      <p:sp>
        <p:nvSpPr>
          <p:cNvPr id="59394" name="Content Placeholder 2"/>
          <p:cNvSpPr>
            <a:spLocks noGrp="1"/>
          </p:cNvSpPr>
          <p:nvPr>
            <p:ph idx="1"/>
          </p:nvPr>
        </p:nvSpPr>
        <p:spPr/>
        <p:txBody>
          <a:bodyPr/>
          <a:lstStyle/>
          <a:p>
            <a:r>
              <a:rPr lang="en-US" smtClean="0">
                <a:effectLst/>
              </a:rPr>
              <a:t>Manages switches inside the CPU</a:t>
            </a:r>
          </a:p>
          <a:p>
            <a:r>
              <a:rPr lang="en-US" smtClean="0">
                <a:effectLst/>
              </a:rPr>
              <a:t>Remembers </a:t>
            </a:r>
          </a:p>
          <a:p>
            <a:pPr lvl="1"/>
            <a:r>
              <a:rPr lang="en-US" smtClean="0">
                <a:effectLst/>
              </a:rPr>
              <a:t>Sequence of processing stages</a:t>
            </a:r>
          </a:p>
          <a:p>
            <a:pPr lvl="1"/>
            <a:r>
              <a:rPr lang="en-US" smtClean="0">
                <a:effectLst/>
              </a:rPr>
              <a:t>How switches are set for each stage</a:t>
            </a:r>
          </a:p>
          <a:p>
            <a:r>
              <a:rPr lang="en-US" smtClean="0">
                <a:effectLst/>
              </a:rPr>
              <a:t>Uses beat of system clock to move switch to correct on or off setting for each stage</a:t>
            </a:r>
          </a:p>
        </p:txBody>
      </p:sp>
      <p:sp>
        <p:nvSpPr>
          <p:cNvPr id="4" name="Footer Placeholder 3"/>
          <p:cNvSpPr>
            <a:spLocks noGrp="1"/>
          </p:cNvSpPr>
          <p:nvPr>
            <p:ph type="ftr" sz="quarter" idx="11"/>
          </p:nvPr>
        </p:nvSpPr>
        <p:spPr/>
        <p:txBody>
          <a:bodyPr/>
          <a:lstStyle/>
          <a:p>
            <a:pPr fontAlgn="auto">
              <a:spcBef>
                <a:spcPts val="0"/>
              </a:spcBef>
              <a:spcAft>
                <a:spcPts val="0"/>
              </a:spcAft>
              <a:defRPr/>
            </a:pPr>
            <a:r>
              <a:rPr lang="en-US" sz="1050" kern="0" dirty="0">
                <a:solidFill>
                  <a:sysClr val="windowText" lastClr="000000"/>
                </a:solidFill>
                <a:latin typeface="Arial" pitchFamily="34" charset="0"/>
              </a:rPr>
              <a:t>Copyright © 2011 Pearson Education, Inc. Publishing as Prentice Hall</a:t>
            </a:r>
            <a:endParaRPr lang="en-US" sz="1050" kern="0" dirty="0">
              <a:solidFill>
                <a:srgbClr val="FFFBDD"/>
              </a:solidFill>
              <a:latin typeface="Arial" pitchFamily="34" charset="0"/>
            </a:endParaRPr>
          </a:p>
        </p:txBody>
      </p:sp>
      <p:sp>
        <p:nvSpPr>
          <p:cNvPr id="59396" name="Slide Number Placeholder 4"/>
          <p:cNvSpPr>
            <a:spLocks noGrp="1"/>
          </p:cNvSpPr>
          <p:nvPr>
            <p:ph type="sldNum" sz="quarter" idx="12"/>
          </p:nvPr>
        </p:nvSpPr>
        <p:spPr>
          <a:noFill/>
        </p:spPr>
        <p:txBody>
          <a:bodyPr/>
          <a:lstStyle/>
          <a:p>
            <a:fld id="{2DB1FCFF-24AE-4CB5-BBC2-03A5EFBA5F2B}" type="slidenum">
              <a:rPr lang="en-US" smtClean="0"/>
              <a:pPr/>
              <a:t>40</a:t>
            </a:fld>
            <a:endParaRPr lang="en-US" b="1" smtClean="0"/>
          </a:p>
        </p:txBody>
      </p:sp>
    </p:spTree>
    <p:extLst>
      <p:ext uri="{BB962C8B-B14F-4D97-AF65-F5344CB8AC3E}">
        <p14:creationId xmlns:p14="http://schemas.microsoft.com/office/powerpoint/2010/main" val="2201628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dirty="0"/>
              <a:t>How a Program Works (cont’d.)</a:t>
            </a:r>
            <a:r>
              <a:rPr lang="en-US" dirty="0" smtClean="0"/>
              <a:t/>
            </a:r>
            <a:br>
              <a:rPr lang="en-US" dirty="0" smtClean="0"/>
            </a:br>
            <a:r>
              <a:rPr lang="en-US" b="1" dirty="0" smtClean="0"/>
              <a:t>ALU</a:t>
            </a:r>
            <a:endParaRPr lang="en-US" b="1" dirty="0"/>
          </a:p>
        </p:txBody>
      </p:sp>
      <p:sp>
        <p:nvSpPr>
          <p:cNvPr id="59394" name="Content Placeholder 2"/>
          <p:cNvSpPr>
            <a:spLocks noGrp="1"/>
          </p:cNvSpPr>
          <p:nvPr>
            <p:ph idx="1"/>
          </p:nvPr>
        </p:nvSpPr>
        <p:spPr/>
        <p:txBody>
          <a:bodyPr/>
          <a:lstStyle/>
          <a:p>
            <a:r>
              <a:rPr lang="en-US" sz="2400" dirty="0" smtClean="0">
                <a:effectLst/>
              </a:rPr>
              <a:t>Arithmetic Logic Unit</a:t>
            </a:r>
          </a:p>
          <a:p>
            <a:r>
              <a:rPr lang="en-US" sz="2400" dirty="0"/>
              <a:t>Arithmetic logic unit (ALU) performs </a:t>
            </a:r>
          </a:p>
          <a:p>
            <a:pPr lvl="1"/>
            <a:r>
              <a:rPr lang="en-US" sz="2400" dirty="0"/>
              <a:t>Mathematical operations</a:t>
            </a:r>
          </a:p>
          <a:p>
            <a:pPr lvl="2"/>
            <a:r>
              <a:rPr lang="en-US" sz="2400" dirty="0"/>
              <a:t>Addition</a:t>
            </a:r>
          </a:p>
          <a:p>
            <a:pPr lvl="2"/>
            <a:r>
              <a:rPr lang="en-US" sz="2400" dirty="0"/>
              <a:t>Subtraction</a:t>
            </a:r>
          </a:p>
          <a:p>
            <a:pPr lvl="2"/>
            <a:r>
              <a:rPr lang="en-US" sz="2400" dirty="0"/>
              <a:t>Multiplication</a:t>
            </a:r>
          </a:p>
          <a:p>
            <a:pPr lvl="2"/>
            <a:r>
              <a:rPr lang="en-US" sz="2400" dirty="0"/>
              <a:t>Division</a:t>
            </a:r>
          </a:p>
          <a:p>
            <a:pPr lvl="1"/>
            <a:r>
              <a:rPr lang="en-US" sz="2400" dirty="0"/>
              <a:t>Test comparisons (&lt;, &gt;, =)</a:t>
            </a:r>
          </a:p>
          <a:p>
            <a:pPr lvl="1"/>
            <a:r>
              <a:rPr lang="en-US" sz="2400" dirty="0"/>
              <a:t>Logical OR, AND, and NOT operations</a:t>
            </a:r>
          </a:p>
        </p:txBody>
      </p:sp>
      <p:sp>
        <p:nvSpPr>
          <p:cNvPr id="4" name="Footer Placeholder 3"/>
          <p:cNvSpPr>
            <a:spLocks noGrp="1"/>
          </p:cNvSpPr>
          <p:nvPr>
            <p:ph type="ftr" sz="quarter" idx="11"/>
          </p:nvPr>
        </p:nvSpPr>
        <p:spPr/>
        <p:txBody>
          <a:bodyPr/>
          <a:lstStyle/>
          <a:p>
            <a:pPr fontAlgn="auto">
              <a:spcBef>
                <a:spcPts val="0"/>
              </a:spcBef>
              <a:spcAft>
                <a:spcPts val="0"/>
              </a:spcAft>
              <a:defRPr/>
            </a:pPr>
            <a:r>
              <a:rPr lang="en-US" sz="1050" kern="0" dirty="0">
                <a:solidFill>
                  <a:sysClr val="windowText" lastClr="000000"/>
                </a:solidFill>
                <a:latin typeface="Arial" pitchFamily="34" charset="0"/>
              </a:rPr>
              <a:t>Copyright © 2011 Pearson Education, Inc. Publishing as Prentice Hall</a:t>
            </a:r>
            <a:endParaRPr lang="en-US" sz="1050" kern="0" dirty="0">
              <a:solidFill>
                <a:srgbClr val="FFFBDD"/>
              </a:solidFill>
              <a:latin typeface="Arial" pitchFamily="34" charset="0"/>
            </a:endParaRPr>
          </a:p>
        </p:txBody>
      </p:sp>
      <p:sp>
        <p:nvSpPr>
          <p:cNvPr id="59396" name="Slide Number Placeholder 4"/>
          <p:cNvSpPr>
            <a:spLocks noGrp="1"/>
          </p:cNvSpPr>
          <p:nvPr>
            <p:ph type="sldNum" sz="quarter" idx="12"/>
          </p:nvPr>
        </p:nvSpPr>
        <p:spPr>
          <a:noFill/>
        </p:spPr>
        <p:txBody>
          <a:bodyPr/>
          <a:lstStyle/>
          <a:p>
            <a:fld id="{2DB1FCFF-24AE-4CB5-BBC2-03A5EFBA5F2B}" type="slidenum">
              <a:rPr lang="en-US" smtClean="0"/>
              <a:pPr/>
              <a:t>41</a:t>
            </a:fld>
            <a:endParaRPr lang="en-US" b="1" smtClean="0"/>
          </a:p>
        </p:txBody>
      </p:sp>
    </p:spTree>
    <p:extLst>
      <p:ext uri="{BB962C8B-B14F-4D97-AF65-F5344CB8AC3E}">
        <p14:creationId xmlns:p14="http://schemas.microsoft.com/office/powerpoint/2010/main" val="62685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15" y="159632"/>
            <a:ext cx="7886700" cy="640146"/>
          </a:xfrm>
        </p:spPr>
        <p:txBody>
          <a:bodyPr>
            <a:normAutofit fontScale="90000"/>
          </a:bodyPr>
          <a:lstStyle/>
          <a:p>
            <a:r>
              <a:rPr lang="en-US" dirty="0" smtClean="0"/>
              <a:t>The Fetch-Execute Cycle</a:t>
            </a:r>
            <a:br>
              <a:rPr lang="en-US" dirty="0" smtClean="0"/>
            </a:br>
            <a:r>
              <a:rPr lang="en-US" dirty="0" smtClean="0"/>
              <a:t>in Detail</a:t>
            </a:r>
            <a:endParaRPr lang="en-US" dirty="0"/>
          </a:p>
        </p:txBody>
      </p:sp>
      <p:sp>
        <p:nvSpPr>
          <p:cNvPr id="4" name="Date Placeholder 3"/>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 name="Slide Number Placeholder 4"/>
          <p:cNvSpPr>
            <a:spLocks noGrp="1"/>
          </p:cNvSpPr>
          <p:nvPr>
            <p:ph type="sldNum" sz="quarter" idx="12"/>
          </p:nvPr>
        </p:nvSpPr>
        <p:spPr/>
        <p:txBody>
          <a:bodyPr/>
          <a:lstStyle/>
          <a:p>
            <a:pPr>
              <a:defRPr/>
            </a:pPr>
            <a:fld id="{94A88D6B-75DB-4BC1-A506-DCDF10074433}" type="slidenum">
              <a:rPr lang="en-US" smtClean="0"/>
              <a:pPr>
                <a:defRPr/>
              </a:pPr>
              <a:t>42</a:t>
            </a:fld>
            <a:endParaRPr lang="en-US" dirty="0"/>
          </a:p>
        </p:txBody>
      </p:sp>
      <p:sp>
        <p:nvSpPr>
          <p:cNvPr id="7" name="TextBox 6"/>
          <p:cNvSpPr txBox="1"/>
          <p:nvPr/>
        </p:nvSpPr>
        <p:spPr>
          <a:xfrm>
            <a:off x="624841" y="5156022"/>
            <a:ext cx="8153400" cy="1200329"/>
          </a:xfrm>
          <a:prstGeom prst="rect">
            <a:avLst/>
          </a:prstGeom>
          <a:noFill/>
        </p:spPr>
        <p:txBody>
          <a:bodyPr wrap="square" rtlCol="0">
            <a:spAutoFit/>
          </a:bodyPr>
          <a:lstStyle/>
          <a:p>
            <a:r>
              <a:rPr lang="en-US" dirty="0" smtClean="0"/>
              <a:t>The </a:t>
            </a:r>
            <a:r>
              <a:rPr lang="en-US" dirty="0"/>
              <a:t>von Neumann architecture is characterized by the fact that instructions and data are logically the same and can both be stored in memory.</a:t>
            </a:r>
          </a:p>
        </p:txBody>
      </p:sp>
      <p:sp>
        <p:nvSpPr>
          <p:cNvPr id="11" name="TextBox 10"/>
          <p:cNvSpPr txBox="1"/>
          <p:nvPr/>
        </p:nvSpPr>
        <p:spPr>
          <a:xfrm>
            <a:off x="4892779" y="23231"/>
            <a:ext cx="1619250" cy="1754326"/>
          </a:xfrm>
          <a:prstGeom prst="rect">
            <a:avLst/>
          </a:prstGeom>
          <a:noFill/>
        </p:spPr>
        <p:txBody>
          <a:bodyPr wrap="square" rtlCol="0">
            <a:spAutoFit/>
          </a:bodyPr>
          <a:lstStyle/>
          <a:p>
            <a:r>
              <a:rPr lang="en-US" sz="1800" dirty="0"/>
              <a:t>A register is a small storage area in the CPU.</a:t>
            </a:r>
          </a:p>
          <a:p>
            <a:r>
              <a:rPr lang="en-US" sz="1800" dirty="0"/>
              <a:t> </a:t>
            </a:r>
          </a:p>
          <a:p>
            <a:endParaRPr lang="en-US" sz="1800" dirty="0"/>
          </a:p>
        </p:txBody>
      </p:sp>
      <p:pic>
        <p:nvPicPr>
          <p:cNvPr id="28" name="Picture 1" descr="76466_CH05_0066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925" y="1253948"/>
            <a:ext cx="7540790" cy="367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736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r>
              <a:rPr lang="en-US" sz="4400" b="1" dirty="0" smtClean="0"/>
              <a:t>Word Size</a:t>
            </a:r>
            <a:endParaRPr lang="en-US" sz="4400" b="1" dirty="0"/>
          </a:p>
        </p:txBody>
      </p:sp>
      <p:sp>
        <p:nvSpPr>
          <p:cNvPr id="3" name="Content Placeholder 2"/>
          <p:cNvSpPr>
            <a:spLocks noGrp="1"/>
          </p:cNvSpPr>
          <p:nvPr>
            <p:ph idx="1"/>
          </p:nvPr>
        </p:nvSpPr>
        <p:spPr>
          <a:xfrm>
            <a:off x="628650" y="1325563"/>
            <a:ext cx="7886700" cy="4351338"/>
          </a:xfrm>
        </p:spPr>
        <p:txBody>
          <a:bodyPr/>
          <a:lstStyle/>
          <a:p>
            <a:r>
              <a:rPr lang="en-US" sz="2800" dirty="0"/>
              <a:t>A computer processor handles bits in chunks called word </a:t>
            </a:r>
            <a:r>
              <a:rPr lang="en-US" sz="2800" dirty="0" smtClean="0"/>
              <a:t>size—</a:t>
            </a:r>
          </a:p>
          <a:p>
            <a:r>
              <a:rPr lang="en-US" sz="2800" dirty="0" smtClean="0"/>
              <a:t>for </a:t>
            </a:r>
            <a:r>
              <a:rPr lang="en-US" sz="2800" dirty="0"/>
              <a:t>example, a 32-bit word size transfers data within each microprocessor chip in 32-bit, or 4-byte, chunks. </a:t>
            </a:r>
            <a:endParaRPr lang="en-US" sz="2800" dirty="0" smtClean="0"/>
          </a:p>
          <a:p>
            <a:r>
              <a:rPr lang="en-US" sz="2800" dirty="0" smtClean="0"/>
              <a:t>A </a:t>
            </a:r>
            <a:r>
              <a:rPr lang="en-US" sz="2800" dirty="0"/>
              <a:t>computer that uses 64-bit word size is faster than a 32-bit computer</a:t>
            </a:r>
            <a:r>
              <a:rPr lang="en-US" dirty="0"/>
              <a:t>.</a:t>
            </a:r>
          </a:p>
        </p:txBody>
      </p:sp>
      <p:sp>
        <p:nvSpPr>
          <p:cNvPr id="4" name="Date Placeholder 3"/>
          <p:cNvSpPr>
            <a:spLocks noGrp="1"/>
          </p:cNvSpPr>
          <p:nvPr>
            <p:ph type="dt" sz="half" idx="10"/>
          </p:nvPr>
        </p:nvSpPr>
        <p:spPr/>
        <p:txBody>
          <a:bodyPr/>
          <a:lstStyle/>
          <a:p>
            <a:pPr>
              <a:defRPr/>
            </a:pPr>
            <a:r>
              <a:rPr lang="en-US" dirty="0" smtClean="0"/>
              <a:t>Copyright © 2011 Pearson Education, Inc. Publishing as Prentice Hall</a:t>
            </a:r>
            <a:endParaRPr lang="en-US" dirty="0">
              <a:solidFill>
                <a:srgbClr val="FFFBDD"/>
              </a:solidFill>
            </a:endParaRPr>
          </a:p>
        </p:txBody>
      </p:sp>
      <p:sp>
        <p:nvSpPr>
          <p:cNvPr id="5" name="Slide Number Placeholder 4"/>
          <p:cNvSpPr>
            <a:spLocks noGrp="1"/>
          </p:cNvSpPr>
          <p:nvPr>
            <p:ph type="sldNum" sz="quarter" idx="12"/>
          </p:nvPr>
        </p:nvSpPr>
        <p:spPr/>
        <p:txBody>
          <a:bodyPr/>
          <a:lstStyle/>
          <a:p>
            <a:pPr>
              <a:defRPr/>
            </a:pPr>
            <a:fld id="{94A88D6B-75DB-4BC1-A506-DCDF10074433}" type="slidenum">
              <a:rPr lang="en-US" smtClean="0"/>
              <a:pPr>
                <a:defRPr/>
              </a:pPr>
              <a:t>43</a:t>
            </a:fld>
            <a:endParaRPr lang="en-US" dirty="0"/>
          </a:p>
        </p:txBody>
      </p:sp>
    </p:spTree>
    <p:extLst>
      <p:ext uri="{BB962C8B-B14F-4D97-AF65-F5344CB8AC3E}">
        <p14:creationId xmlns:p14="http://schemas.microsoft.com/office/powerpoint/2010/main" val="751454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399"/>
            <a:ext cx="7886700" cy="990600"/>
          </a:xfrm>
        </p:spPr>
        <p:txBody>
          <a:bodyPr/>
          <a:lstStyle/>
          <a:p>
            <a:pPr>
              <a:defRPr/>
            </a:pPr>
            <a:r>
              <a:rPr lang="en-US" b="1" dirty="0" smtClean="0"/>
              <a:t>System Clock</a:t>
            </a:r>
            <a:endParaRPr lang="en-US" b="1" dirty="0"/>
          </a:p>
        </p:txBody>
      </p:sp>
      <p:sp>
        <p:nvSpPr>
          <p:cNvPr id="57346" name="Content Placeholder 2"/>
          <p:cNvSpPr>
            <a:spLocks noGrp="1"/>
          </p:cNvSpPr>
          <p:nvPr>
            <p:ph idx="1"/>
          </p:nvPr>
        </p:nvSpPr>
        <p:spPr>
          <a:xfrm>
            <a:off x="457200" y="838201"/>
            <a:ext cx="8610600" cy="5518150"/>
          </a:xfrm>
        </p:spPr>
        <p:txBody>
          <a:bodyPr>
            <a:normAutofit/>
          </a:bodyPr>
          <a:lstStyle/>
          <a:p>
            <a:r>
              <a:rPr lang="en-US" sz="2400" dirty="0"/>
              <a:t>The </a:t>
            </a:r>
            <a:r>
              <a:rPr lang="en-US" sz="2400" b="1" dirty="0"/>
              <a:t>clock rate</a:t>
            </a:r>
            <a:r>
              <a:rPr lang="en-US" sz="2400" dirty="0"/>
              <a:t> typically refers to the frequency at which a CPU is running. It is measured in </a:t>
            </a:r>
            <a:r>
              <a:rPr lang="en-US" sz="2400" dirty="0" smtClean="0"/>
              <a:t>the</a:t>
            </a:r>
            <a:r>
              <a:rPr lang="en-US" sz="2400" dirty="0"/>
              <a:t> unit </a:t>
            </a:r>
            <a:r>
              <a:rPr lang="en-US" sz="2400" u="sng" dirty="0">
                <a:hlinkClick r:id="rId3" tooltip="Hertz"/>
              </a:rPr>
              <a:t>Hertz</a:t>
            </a:r>
            <a:r>
              <a:rPr lang="en-US" sz="2400" dirty="0"/>
              <a:t>.</a:t>
            </a:r>
            <a:endParaRPr lang="en-US" sz="2400" dirty="0" smtClean="0">
              <a:effectLst/>
            </a:endParaRPr>
          </a:p>
          <a:p>
            <a:r>
              <a:rPr lang="en-US" sz="2400" dirty="0" smtClean="0">
                <a:effectLst/>
              </a:rPr>
              <a:t>Moves CPU from one stage of the machine cycle to the next</a:t>
            </a:r>
          </a:p>
          <a:p>
            <a:r>
              <a:rPr lang="en-US" sz="2400" dirty="0" smtClean="0">
                <a:effectLst/>
              </a:rPr>
              <a:t>Acts as a metronome, keeping a steady beat or tick</a:t>
            </a:r>
          </a:p>
          <a:p>
            <a:pPr lvl="1"/>
            <a:r>
              <a:rPr lang="en-US" sz="2000" dirty="0" smtClean="0">
                <a:effectLst/>
              </a:rPr>
              <a:t>Ticks, known as the clock cycle, set the pace</a:t>
            </a:r>
          </a:p>
          <a:p>
            <a:pPr lvl="1"/>
            <a:r>
              <a:rPr lang="en-US" sz="2000" dirty="0" smtClean="0">
                <a:effectLst/>
              </a:rPr>
              <a:t>Pace, known as clock speed, is measured in hertz (Hz)</a:t>
            </a:r>
          </a:p>
          <a:p>
            <a:pPr lvl="1"/>
            <a:r>
              <a:rPr lang="en-US" sz="2000" dirty="0" smtClean="0"/>
              <a:t>Today’s system clocks are measured in gigahertz (GHz) or one billion clock ticks per second.</a:t>
            </a:r>
            <a:endParaRPr lang="en-US" sz="2000" dirty="0"/>
          </a:p>
          <a:p>
            <a:pPr lvl="1"/>
            <a:endParaRPr lang="en-US" sz="2000" dirty="0" smtClean="0">
              <a:effectLst/>
            </a:endParaRPr>
          </a:p>
          <a:p>
            <a:r>
              <a:rPr lang="en-US" sz="2400" dirty="0"/>
              <a:t>What does it mean to say that the speed of a processor is 866 MHz</a:t>
            </a:r>
            <a:r>
              <a:rPr lang="en-US" sz="2400" dirty="0" smtClean="0"/>
              <a:t>?</a:t>
            </a:r>
            <a:endParaRPr lang="en-US" sz="2400" dirty="0"/>
          </a:p>
          <a:p>
            <a:pPr lvl="1"/>
            <a:r>
              <a:rPr lang="en-US" sz="2000" dirty="0" err="1"/>
              <a:t>Ans</a:t>
            </a:r>
            <a:r>
              <a:rPr lang="en-US" sz="2000" dirty="0"/>
              <a:t>:  The processor cycles 866,000,000 times per second, which is related to the number of instructions it can process per unit time.</a:t>
            </a:r>
          </a:p>
          <a:p>
            <a:pPr marL="0" indent="0">
              <a:buNone/>
            </a:pPr>
            <a:r>
              <a:rPr lang="en-US" sz="2400" dirty="0"/>
              <a:t> </a:t>
            </a:r>
          </a:p>
          <a:p>
            <a:endParaRPr lang="en-US" sz="2400" dirty="0" smtClean="0">
              <a:effectLst/>
            </a:endParaRPr>
          </a:p>
        </p:txBody>
      </p:sp>
      <p:sp>
        <p:nvSpPr>
          <p:cNvPr id="4" name="Footer Placeholder 3"/>
          <p:cNvSpPr>
            <a:spLocks noGrp="1"/>
          </p:cNvSpPr>
          <p:nvPr>
            <p:ph type="ftr" sz="quarter" idx="11"/>
          </p:nvPr>
        </p:nvSpPr>
        <p:spPr/>
        <p:txBody>
          <a:bodyPr/>
          <a:lstStyle/>
          <a:p>
            <a:pPr fontAlgn="auto">
              <a:spcBef>
                <a:spcPts val="0"/>
              </a:spcBef>
              <a:spcAft>
                <a:spcPts val="0"/>
              </a:spcAft>
              <a:defRPr/>
            </a:pPr>
            <a:r>
              <a:rPr lang="en-US" sz="1050" kern="0" dirty="0">
                <a:solidFill>
                  <a:sysClr val="windowText" lastClr="000000"/>
                </a:solidFill>
                <a:latin typeface="Arial" pitchFamily="34" charset="0"/>
              </a:rPr>
              <a:t>Copyright © 2011 Pearson Education, Inc. Publishing as Prentice Hall</a:t>
            </a:r>
            <a:endParaRPr lang="en-US" sz="1050" kern="0" dirty="0">
              <a:solidFill>
                <a:srgbClr val="FFFBDD"/>
              </a:solidFill>
              <a:latin typeface="Arial" pitchFamily="34" charset="0"/>
            </a:endParaRPr>
          </a:p>
        </p:txBody>
      </p:sp>
      <p:sp>
        <p:nvSpPr>
          <p:cNvPr id="57348" name="Slide Number Placeholder 4"/>
          <p:cNvSpPr>
            <a:spLocks noGrp="1"/>
          </p:cNvSpPr>
          <p:nvPr>
            <p:ph type="sldNum" sz="quarter" idx="12"/>
          </p:nvPr>
        </p:nvSpPr>
        <p:spPr>
          <a:noFill/>
        </p:spPr>
        <p:txBody>
          <a:bodyPr/>
          <a:lstStyle/>
          <a:p>
            <a:fld id="{8537180F-5F7E-4C80-92B2-9FC1DF8CC591}" type="slidenum">
              <a:rPr lang="en-US" smtClean="0"/>
              <a:pPr/>
              <a:t>44</a:t>
            </a:fld>
            <a:endParaRPr lang="en-US" b="1" smtClean="0"/>
          </a:p>
        </p:txBody>
      </p:sp>
    </p:spTree>
    <p:extLst>
      <p:ext uri="{BB962C8B-B14F-4D97-AF65-F5344CB8AC3E}">
        <p14:creationId xmlns:p14="http://schemas.microsoft.com/office/powerpoint/2010/main" val="383270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229600" cy="1143000"/>
          </a:xfrm>
        </p:spPr>
        <p:txBody>
          <a:bodyPr>
            <a:normAutofit/>
          </a:bodyPr>
          <a:lstStyle/>
          <a:p>
            <a:pPr algn="ctr"/>
            <a:r>
              <a:rPr lang="en-US" sz="3600" b="1" dirty="0" smtClean="0"/>
              <a:t>How Computers Evolved</a:t>
            </a:r>
            <a:endParaRPr lang="en-US" sz="3600" b="1" dirty="0"/>
          </a:p>
        </p:txBody>
      </p:sp>
      <p:sp>
        <p:nvSpPr>
          <p:cNvPr id="4" name="Date Placeholder 3"/>
          <p:cNvSpPr>
            <a:spLocks noGrp="1"/>
          </p:cNvSpPr>
          <p:nvPr>
            <p:ph type="dt" sz="half" idx="10"/>
          </p:nvPr>
        </p:nvSpPr>
        <p:spPr/>
        <p:txBody>
          <a:bodyPr/>
          <a:lstStyle/>
          <a:p>
            <a:pPr>
              <a:defRPr/>
            </a:pPr>
            <a:r>
              <a:rPr lang="en-US" smtClean="0"/>
              <a:t>Copyright © 2011 Pearson Education, Inc. Publishing as Prentice Hall</a:t>
            </a:r>
            <a:endParaRPr lang="en-US" dirty="0">
              <a:solidFill>
                <a:srgbClr val="FFFBDD"/>
              </a:solidFill>
            </a:endParaRPr>
          </a:p>
        </p:txBody>
      </p:sp>
      <p:sp>
        <p:nvSpPr>
          <p:cNvPr id="5" name="Slide Number Placeholder 4"/>
          <p:cNvSpPr>
            <a:spLocks noGrp="1"/>
          </p:cNvSpPr>
          <p:nvPr>
            <p:ph type="sldNum" sz="quarter" idx="12"/>
          </p:nvPr>
        </p:nvSpPr>
        <p:spPr/>
        <p:txBody>
          <a:bodyPr/>
          <a:lstStyle/>
          <a:p>
            <a:pPr>
              <a:defRPr/>
            </a:pPr>
            <a:fld id="{94A88D6B-75DB-4BC1-A506-DCDF10074433}" type="slidenum">
              <a:rPr lang="en-US" smtClean="0"/>
              <a:pPr>
                <a:defRPr/>
              </a:pPr>
              <a:t>45</a:t>
            </a:fld>
            <a:endParaRPr lang="en-US" dirty="0"/>
          </a:p>
        </p:txBody>
      </p:sp>
    </p:spTree>
    <p:extLst>
      <p:ext uri="{BB962C8B-B14F-4D97-AF65-F5344CB8AC3E}">
        <p14:creationId xmlns:p14="http://schemas.microsoft.com/office/powerpoint/2010/main" val="284146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57" y="-44369"/>
            <a:ext cx="7886700" cy="1325563"/>
          </a:xfrm>
        </p:spPr>
        <p:txBody>
          <a:bodyPr/>
          <a:lstStyle/>
          <a:p>
            <a:pPr>
              <a:defRPr/>
            </a:pPr>
            <a:r>
              <a:rPr lang="en-US" b="1" dirty="0" smtClean="0"/>
              <a:t>Moore’s Law</a:t>
            </a:r>
            <a:endParaRPr lang="en-US" b="1" dirty="0"/>
          </a:p>
        </p:txBody>
      </p:sp>
      <p:sp>
        <p:nvSpPr>
          <p:cNvPr id="71684" name="Slide Number Placeholder 4"/>
          <p:cNvSpPr>
            <a:spLocks noGrp="1"/>
          </p:cNvSpPr>
          <p:nvPr>
            <p:ph type="sldNum" sz="quarter" idx="12"/>
          </p:nvPr>
        </p:nvSpPr>
        <p:spPr>
          <a:noFill/>
        </p:spPr>
        <p:txBody>
          <a:bodyPr/>
          <a:lstStyle/>
          <a:p>
            <a:fld id="{AE16E80F-FDF9-4AF5-81E7-DBE680513095}" type="slidenum">
              <a:rPr lang="en-US" smtClean="0"/>
              <a:pPr/>
              <a:t>46</a:t>
            </a:fld>
            <a:endParaRPr lang="en-US" b="1" smtClean="0"/>
          </a:p>
        </p:txBody>
      </p:sp>
      <p:sp>
        <p:nvSpPr>
          <p:cNvPr id="3" name="TextBox 2"/>
          <p:cNvSpPr txBox="1"/>
          <p:nvPr/>
        </p:nvSpPr>
        <p:spPr>
          <a:xfrm>
            <a:off x="381000" y="914400"/>
            <a:ext cx="8401050" cy="5262979"/>
          </a:xfrm>
          <a:prstGeom prst="rect">
            <a:avLst/>
          </a:prstGeom>
          <a:noFill/>
        </p:spPr>
        <p:txBody>
          <a:bodyPr wrap="square" rtlCol="0">
            <a:spAutoFit/>
          </a:bodyPr>
          <a:lstStyle/>
          <a:p>
            <a:pPr>
              <a:buFontTx/>
              <a:buChar char="•"/>
            </a:pPr>
            <a:r>
              <a:rPr lang="en-US" dirty="0"/>
              <a:t>Gordon Moore, the cofounder of processor manufacturer Intel, predicted more than 40 years ago that the number of transistors on a processor would double every 18 months. </a:t>
            </a:r>
            <a:endParaRPr lang="en-US" dirty="0" smtClean="0"/>
          </a:p>
          <a:p>
            <a:pPr>
              <a:buFontTx/>
              <a:buChar char="•"/>
            </a:pPr>
            <a:r>
              <a:rPr lang="en-US" dirty="0" smtClean="0"/>
              <a:t>Known </a:t>
            </a:r>
            <a:r>
              <a:rPr lang="en-US" dirty="0"/>
              <a:t>as Moore’s Law, this prediction has been remarkably accurate—but only with tremendous engineering ingenuity. </a:t>
            </a:r>
          </a:p>
          <a:p>
            <a:pPr>
              <a:buFontTx/>
              <a:buChar char="•"/>
            </a:pPr>
            <a:r>
              <a:rPr lang="en-US" dirty="0"/>
              <a:t>The first 8086 chip had only 29,000 transistors and ran at 5 </a:t>
            </a:r>
            <a:r>
              <a:rPr lang="en-US" dirty="0" err="1"/>
              <a:t>MHz.</a:t>
            </a:r>
            <a:r>
              <a:rPr lang="en-US" dirty="0"/>
              <a:t> </a:t>
            </a:r>
          </a:p>
          <a:p>
            <a:pPr>
              <a:buFontTx/>
              <a:buChar char="•"/>
            </a:pPr>
            <a:r>
              <a:rPr lang="en-US" dirty="0" smtClean="0"/>
              <a:t>Notebook computers today have </a:t>
            </a:r>
            <a:r>
              <a:rPr lang="en-US" dirty="0"/>
              <a:t>820 million transistors and </a:t>
            </a:r>
            <a:r>
              <a:rPr lang="en-US" dirty="0" smtClean="0"/>
              <a:t>run </a:t>
            </a:r>
            <a:r>
              <a:rPr lang="en-US" dirty="0"/>
              <a:t>at 2.6 GHz—more than 200 times faster than its original counterpart</a:t>
            </a:r>
            <a:r>
              <a:rPr lang="en-US" dirty="0" smtClean="0"/>
              <a:t>.</a:t>
            </a:r>
          </a:p>
          <a:p>
            <a:pPr>
              <a:buFontTx/>
              <a:buChar char="•"/>
            </a:pPr>
            <a:r>
              <a:rPr lang="en-US" dirty="0" smtClean="0"/>
              <a:t> </a:t>
            </a:r>
            <a:r>
              <a:rPr lang="en-US" dirty="0" err="1" smtClean="0"/>
              <a:t>GlobalFoundries</a:t>
            </a:r>
            <a:r>
              <a:rPr lang="en-US" dirty="0" smtClean="0"/>
              <a:t> plans </a:t>
            </a:r>
            <a:r>
              <a:rPr lang="en-US" dirty="0"/>
              <a:t>to accelerate the introduction of 14 </a:t>
            </a:r>
            <a:r>
              <a:rPr lang="en-US" dirty="0" smtClean="0"/>
              <a:t>nm (nanometer) </a:t>
            </a:r>
            <a:r>
              <a:rPr lang="en-US" dirty="0"/>
              <a:t>chips in 2014,</a:t>
            </a:r>
          </a:p>
          <a:p>
            <a:endParaRPr lang="en-US" dirty="0"/>
          </a:p>
        </p:txBody>
      </p:sp>
    </p:spTree>
    <p:extLst>
      <p:ext uri="{BB962C8B-B14F-4D97-AF65-F5344CB8AC3E}">
        <p14:creationId xmlns:p14="http://schemas.microsoft.com/office/powerpoint/2010/main" val="396384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85725"/>
            <a:ext cx="8229600" cy="1143000"/>
          </a:xfrm>
        </p:spPr>
        <p:txBody>
          <a:bodyPr/>
          <a:lstStyle/>
          <a:p>
            <a:r>
              <a:rPr lang="en-US" altLang="en-US" sz="3600" smtClean="0">
                <a:latin typeface="Trebuchet MS" panose="020B0603020202020204" pitchFamily="34" charset="0"/>
                <a:ea typeface="ヒラギノ角ゴ Pro W3"/>
                <a:cs typeface="ヒラギノ角ゴ Pro W3"/>
              </a:rPr>
              <a:t>Advancing Rates of Technology (Moore’s Law)</a:t>
            </a:r>
          </a:p>
        </p:txBody>
      </p:sp>
      <p:sp>
        <p:nvSpPr>
          <p:cNvPr id="31746" name="Slide Number Placeholder 3"/>
          <p:cNvSpPr>
            <a:spLocks noGrp="1"/>
          </p:cNvSpPr>
          <p:nvPr>
            <p:ph type="sldNum" sz="quarter" idx="12"/>
          </p:nvPr>
        </p:nvSpPr>
        <p:spPr>
          <a:xfrm>
            <a:off x="457200" y="6243638"/>
            <a:ext cx="21336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altLang="en-US" sz="1000">
                <a:solidFill>
                  <a:srgbClr val="FFFFFF"/>
                </a:solidFill>
                <a:latin typeface="Calibri" panose="020F0502020204030204" pitchFamily="34" charset="0"/>
                <a:ea typeface="ヒラギノ角ゴ Pro W3"/>
                <a:cs typeface="ヒラギノ角ゴ Pro W3"/>
              </a:rPr>
              <a:t>5-</a:t>
            </a:r>
            <a:fld id="{B44BC873-65E0-4C23-80CF-322105E75120}" type="slidenum">
              <a:rPr lang="en-US" altLang="en-US" sz="1000">
                <a:solidFill>
                  <a:srgbClr val="FFFFFF"/>
                </a:solidFill>
                <a:latin typeface="Calibri" panose="020F0502020204030204" pitchFamily="34" charset="0"/>
                <a:ea typeface="ヒラギノ角ゴ Pro W3"/>
                <a:cs typeface="ヒラギノ角ゴ Pro W3"/>
              </a:rPr>
              <a:pPr algn="l" eaLnBrk="1" hangingPunct="1"/>
              <a:t>47</a:t>
            </a:fld>
            <a:endParaRPr lang="en-US" altLang="en-US" sz="1000">
              <a:solidFill>
                <a:srgbClr val="FFFFFF"/>
              </a:solidFill>
              <a:latin typeface="Calibri" panose="020F0502020204030204" pitchFamily="34" charset="0"/>
              <a:ea typeface="ヒラギノ角ゴ Pro W3"/>
              <a:cs typeface="ヒラギノ角ゴ Pro W3"/>
            </a:endParaRPr>
          </a:p>
        </p:txBody>
      </p:sp>
      <p:pic>
        <p:nvPicPr>
          <p:cNvPr id="63492" name="Picture 3" descr="KK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7818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8332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5"/>
          <p:cNvSpPr>
            <a:spLocks noGrp="1" noChangeArrowheads="1"/>
          </p:cNvSpPr>
          <p:nvPr>
            <p:ph type="title"/>
          </p:nvPr>
        </p:nvSpPr>
        <p:spPr/>
        <p:txBody>
          <a:bodyPr/>
          <a:lstStyle/>
          <a:p>
            <a:r>
              <a:rPr lang="en-US" altLang="en-US" smtClean="0"/>
              <a:t>Von Neumann Architecture</a:t>
            </a:r>
          </a:p>
        </p:txBody>
      </p:sp>
      <p:sp>
        <p:nvSpPr>
          <p:cNvPr id="19459" name="Rectangle 3"/>
          <p:cNvSpPr>
            <a:spLocks noGrp="1" noChangeArrowheads="1"/>
          </p:cNvSpPr>
          <p:nvPr>
            <p:ph type="body" sz="half" idx="1"/>
          </p:nvPr>
        </p:nvSpPr>
        <p:spPr>
          <a:xfrm>
            <a:off x="533400" y="1981200"/>
            <a:ext cx="4267200" cy="4419600"/>
          </a:xfrm>
          <a:noFill/>
        </p:spPr>
        <p:txBody>
          <a:bodyPr/>
          <a:lstStyle/>
          <a:p>
            <a:r>
              <a:rPr lang="en-US" altLang="en-US" sz="2800" smtClean="0"/>
              <a:t>“stored program”</a:t>
            </a:r>
          </a:p>
          <a:p>
            <a:r>
              <a:rPr lang="en-US" altLang="en-US" sz="2800" smtClean="0"/>
              <a:t>serial uniprocessor </a:t>
            </a:r>
            <a:br>
              <a:rPr lang="en-US" altLang="en-US" sz="2800" smtClean="0"/>
            </a:br>
            <a:r>
              <a:rPr lang="en-US" altLang="en-US" sz="2800" smtClean="0"/>
              <a:t>design</a:t>
            </a:r>
          </a:p>
          <a:p>
            <a:r>
              <a:rPr lang="en-US" altLang="en-US" sz="2800" smtClean="0"/>
              <a:t>binary internal </a:t>
            </a:r>
            <a:br>
              <a:rPr lang="en-US" altLang="en-US" sz="2800" smtClean="0"/>
            </a:br>
            <a:r>
              <a:rPr lang="en-US" altLang="en-US" sz="2800" smtClean="0"/>
              <a:t>encoding</a:t>
            </a:r>
          </a:p>
          <a:p>
            <a:r>
              <a:rPr lang="en-US" altLang="en-US" sz="2800" smtClean="0"/>
              <a:t>CPU–Memory–I/O orgranization</a:t>
            </a:r>
          </a:p>
          <a:p>
            <a:r>
              <a:rPr lang="en-US" altLang="en-US" sz="2800" smtClean="0"/>
              <a:t>“fetch-decode-</a:t>
            </a:r>
            <a:br>
              <a:rPr lang="en-US" altLang="en-US" sz="2800" smtClean="0"/>
            </a:br>
            <a:r>
              <a:rPr lang="en-US" altLang="en-US" sz="2800" smtClean="0"/>
              <a:t>execute” instruction cycle</a:t>
            </a:r>
          </a:p>
        </p:txBody>
      </p:sp>
      <p:pic>
        <p:nvPicPr>
          <p:cNvPr id="18435" name="Picture 4"/>
          <p:cNvPicPr>
            <a:picLocks noGrp="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976546" y="1600200"/>
            <a:ext cx="4510087" cy="3541713"/>
          </a:xfrm>
        </p:spPr>
      </p:pic>
    </p:spTree>
    <p:extLst>
      <p:ext uri="{BB962C8B-B14F-4D97-AF65-F5344CB8AC3E}">
        <p14:creationId xmlns:p14="http://schemas.microsoft.com/office/powerpoint/2010/main" val="29811456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defRPr/>
            </a:pPr>
            <a:r>
              <a:rPr lang="en-US" smtClean="0"/>
              <a:t>Electrical Switches</a:t>
            </a:r>
            <a:endParaRPr lang="en-US" dirty="0" smtClean="0"/>
          </a:p>
        </p:txBody>
      </p:sp>
      <p:sp>
        <p:nvSpPr>
          <p:cNvPr id="32770" name="Content Placeholder 13"/>
          <p:cNvSpPr>
            <a:spLocks noGrp="1"/>
          </p:cNvSpPr>
          <p:nvPr>
            <p:ph idx="1"/>
          </p:nvPr>
        </p:nvSpPr>
        <p:spPr>
          <a:xfrm>
            <a:off x="457200" y="1600200"/>
            <a:ext cx="5486400" cy="4525963"/>
          </a:xfrm>
        </p:spPr>
        <p:txBody>
          <a:bodyPr/>
          <a:lstStyle/>
          <a:p>
            <a:r>
              <a:rPr lang="en-US" smtClean="0">
                <a:effectLst/>
              </a:rPr>
              <a:t>The system unit contains the CPU</a:t>
            </a:r>
          </a:p>
          <a:p>
            <a:r>
              <a:rPr lang="en-US" smtClean="0">
                <a:effectLst/>
              </a:rPr>
              <a:t>The CPU uses a large number of switches</a:t>
            </a:r>
          </a:p>
          <a:p>
            <a:pPr lvl="1"/>
            <a:r>
              <a:rPr lang="en-US" smtClean="0">
                <a:effectLst/>
              </a:rPr>
              <a:t>Two states: 1 or 0 (on or off)</a:t>
            </a:r>
          </a:p>
          <a:p>
            <a:pPr lvl="1"/>
            <a:r>
              <a:rPr lang="en-US" smtClean="0">
                <a:effectLst/>
              </a:rPr>
              <a:t>Binary language consists of two numbers: 1 or 0</a:t>
            </a:r>
          </a:p>
          <a:p>
            <a:r>
              <a:rPr lang="en-US" smtClean="0">
                <a:effectLst/>
              </a:rPr>
              <a:t>These switches are used to process data</a:t>
            </a:r>
          </a:p>
          <a:p>
            <a:pPr lvl="1"/>
            <a:endParaRPr lang="en-US" smtClean="0">
              <a:effectLst/>
            </a:endParaRPr>
          </a:p>
          <a:p>
            <a:pPr lvl="1"/>
            <a:endParaRPr lang="en-US" smtClean="0">
              <a:effectLst/>
            </a:endParaRPr>
          </a:p>
        </p:txBody>
      </p:sp>
      <p:sp>
        <p:nvSpPr>
          <p:cNvPr id="24" name="Footer Placeholder 3"/>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050"/>
            </a:lvl1pPr>
          </a:lstStyle>
          <a:p>
            <a:pPr>
              <a:defRPr/>
            </a:pPr>
            <a:r>
              <a:rPr lang="en-US" kern="0" dirty="0" smtClean="0">
                <a:solidFill>
                  <a:sysClr val="windowText" lastClr="000000"/>
                </a:solidFill>
                <a:latin typeface="Arial" pitchFamily="34" charset="0"/>
              </a:rPr>
              <a:t>Copyright © 2011 Pearson Education, Inc. Publishing as Prentice Hall</a:t>
            </a:r>
            <a:endParaRPr lang="en-US" kern="0" dirty="0">
              <a:solidFill>
                <a:srgbClr val="FFFBDD"/>
              </a:solidFill>
              <a:latin typeface="Arial" pitchFamily="34" charset="0"/>
            </a:endParaRPr>
          </a:p>
        </p:txBody>
      </p:sp>
      <p:sp>
        <p:nvSpPr>
          <p:cNvPr id="32771" name="Slide Number Placeholder 7"/>
          <p:cNvSpPr>
            <a:spLocks noGrp="1"/>
          </p:cNvSpPr>
          <p:nvPr>
            <p:ph type="sldNum" sz="quarter" idx="12"/>
          </p:nvPr>
        </p:nvSpPr>
        <p:spPr>
          <a:noFill/>
        </p:spPr>
        <p:txBody>
          <a:bodyPr/>
          <a:lstStyle/>
          <a:p>
            <a:fld id="{A0383291-9F4D-4AB0-B415-5787C83739A9}" type="slidenum">
              <a:rPr lang="en-US" smtClean="0"/>
              <a:pPr/>
              <a:t>49</a:t>
            </a:fld>
            <a:endParaRPr lang="en-US" smtClean="0"/>
          </a:p>
        </p:txBody>
      </p:sp>
      <p:sp>
        <p:nvSpPr>
          <p:cNvPr id="32772" name="Text Box 14"/>
          <p:cNvSpPr txBox="1">
            <a:spLocks noChangeArrowheads="1"/>
          </p:cNvSpPr>
          <p:nvPr/>
        </p:nvSpPr>
        <p:spPr bwMode="auto">
          <a:xfrm>
            <a:off x="2590800" y="5562600"/>
            <a:ext cx="2209800" cy="366713"/>
          </a:xfrm>
          <a:prstGeom prst="rect">
            <a:avLst/>
          </a:prstGeom>
          <a:noFill/>
          <a:ln w="9525" algn="ctr">
            <a:noFill/>
            <a:miter lim="800000"/>
            <a:headEnd/>
            <a:tailEnd/>
          </a:ln>
        </p:spPr>
        <p:txBody>
          <a:bodyPr>
            <a:spAutoFit/>
          </a:bodyPr>
          <a:lstStyle/>
          <a:p>
            <a:pPr algn="ctr">
              <a:spcBef>
                <a:spcPct val="50000"/>
              </a:spcBef>
            </a:pPr>
            <a:r>
              <a:rPr lang="en-US" sz="1800">
                <a:solidFill>
                  <a:schemeClr val="bg1"/>
                </a:solidFill>
              </a:rPr>
              <a:t>Lock</a:t>
            </a:r>
          </a:p>
        </p:txBody>
      </p:sp>
      <p:pic>
        <p:nvPicPr>
          <p:cNvPr id="32774" name="Picture 1" descr="09-01"/>
          <p:cNvPicPr>
            <a:picLocks noChangeAspect="1" noChangeArrowheads="1"/>
          </p:cNvPicPr>
          <p:nvPr/>
        </p:nvPicPr>
        <p:blipFill>
          <a:blip r:embed="rId3"/>
          <a:srcRect/>
          <a:stretch>
            <a:fillRect/>
          </a:stretch>
        </p:blipFill>
        <p:spPr bwMode="auto">
          <a:xfrm>
            <a:off x="6629400" y="1679575"/>
            <a:ext cx="1878013" cy="4641850"/>
          </a:xfrm>
          <a:prstGeom prst="rect">
            <a:avLst/>
          </a:prstGeom>
          <a:noFill/>
          <a:ln w="9525">
            <a:noFill/>
            <a:miter lim="800000"/>
            <a:headEnd/>
            <a:tailEnd/>
          </a:ln>
        </p:spPr>
      </p:pic>
    </p:spTree>
    <p:extLst>
      <p:ext uri="{BB962C8B-B14F-4D97-AF65-F5344CB8AC3E}">
        <p14:creationId xmlns:p14="http://schemas.microsoft.com/office/powerpoint/2010/main" val="103431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Input Devices</a:t>
            </a:r>
            <a:endParaRPr lang="he-IL" altLang="en-US" smtClean="0"/>
          </a:p>
        </p:txBody>
      </p:sp>
      <p:sp>
        <p:nvSpPr>
          <p:cNvPr id="9219" name="Content Placeholder 2"/>
          <p:cNvSpPr>
            <a:spLocks noGrp="1"/>
          </p:cNvSpPr>
          <p:nvPr>
            <p:ph idx="1"/>
          </p:nvPr>
        </p:nvSpPr>
        <p:spPr/>
        <p:txBody>
          <a:bodyPr/>
          <a:lstStyle/>
          <a:p>
            <a:pPr eaLnBrk="1" hangingPunct="1"/>
            <a:r>
              <a:rPr lang="en-US" altLang="en-US" u="sng" smtClean="0"/>
              <a:t>Input</a:t>
            </a:r>
            <a:r>
              <a:rPr lang="en-US" altLang="en-US" smtClean="0"/>
              <a:t>: data the computer collects from people and other devices</a:t>
            </a:r>
          </a:p>
          <a:p>
            <a:pPr eaLnBrk="1" hangingPunct="1"/>
            <a:r>
              <a:rPr lang="en-US" altLang="en-US" u="sng" smtClean="0"/>
              <a:t>Input device</a:t>
            </a:r>
            <a:r>
              <a:rPr lang="en-US" altLang="en-US" smtClean="0"/>
              <a:t>: component that collects the data</a:t>
            </a:r>
          </a:p>
          <a:p>
            <a:pPr lvl="1" eaLnBrk="1" hangingPunct="1"/>
            <a:r>
              <a:rPr lang="en-US" altLang="en-US" smtClean="0"/>
              <a:t>Examples: keyboard, mouse, scanner, camera</a:t>
            </a:r>
          </a:p>
          <a:p>
            <a:pPr lvl="1" eaLnBrk="1" hangingPunct="1"/>
            <a:r>
              <a:rPr lang="en-US" altLang="en-US" smtClean="0"/>
              <a:t>Disk drives can be considered input devices because they load programs into the main memory</a:t>
            </a:r>
          </a:p>
        </p:txBody>
      </p:sp>
    </p:spTree>
    <p:extLst>
      <p:ext uri="{BB962C8B-B14F-4D97-AF65-F5344CB8AC3E}">
        <p14:creationId xmlns:p14="http://schemas.microsoft.com/office/powerpoint/2010/main" val="14876721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dirty="0" smtClean="0"/>
              <a:t>Early Computer Switches</a:t>
            </a:r>
          </a:p>
        </p:txBody>
      </p:sp>
      <p:sp>
        <p:nvSpPr>
          <p:cNvPr id="34819" name="Rectangle 3"/>
          <p:cNvSpPr>
            <a:spLocks noGrp="1" noChangeArrowheads="1"/>
          </p:cNvSpPr>
          <p:nvPr>
            <p:ph type="body" sz="half" idx="1"/>
          </p:nvPr>
        </p:nvSpPr>
        <p:spPr>
          <a:xfrm>
            <a:off x="838200" y="1676400"/>
            <a:ext cx="6477000" cy="4724400"/>
          </a:xfrm>
        </p:spPr>
        <p:txBody>
          <a:bodyPr/>
          <a:lstStyle/>
          <a:p>
            <a:pPr eaLnBrk="1" hangingPunct="1">
              <a:lnSpc>
                <a:spcPct val="90000"/>
              </a:lnSpc>
            </a:pPr>
            <a:r>
              <a:rPr lang="en-US" dirty="0" smtClean="0">
                <a:effectLst/>
              </a:rPr>
              <a:t>Vacuum tubes as switches</a:t>
            </a:r>
          </a:p>
          <a:p>
            <a:pPr lvl="1" eaLnBrk="1" hangingPunct="1">
              <a:lnSpc>
                <a:spcPct val="90000"/>
              </a:lnSpc>
            </a:pPr>
            <a:r>
              <a:rPr lang="en-US" dirty="0" smtClean="0">
                <a:solidFill>
                  <a:srgbClr val="000000"/>
                </a:solidFill>
                <a:effectLst/>
              </a:rPr>
              <a:t>Allow or block the flow of electrical current</a:t>
            </a:r>
          </a:p>
          <a:p>
            <a:pPr lvl="1" eaLnBrk="1" hangingPunct="1">
              <a:lnSpc>
                <a:spcPct val="90000"/>
              </a:lnSpc>
            </a:pPr>
            <a:r>
              <a:rPr lang="en-US" dirty="0" smtClean="0">
                <a:solidFill>
                  <a:srgbClr val="000000"/>
                </a:solidFill>
                <a:effectLst/>
              </a:rPr>
              <a:t>Take up a large amount of space</a:t>
            </a:r>
          </a:p>
          <a:p>
            <a:pPr lvl="1" eaLnBrk="1" hangingPunct="1">
              <a:lnSpc>
                <a:spcPct val="90000"/>
              </a:lnSpc>
            </a:pPr>
            <a:r>
              <a:rPr lang="en-US" dirty="0" smtClean="0">
                <a:solidFill>
                  <a:srgbClr val="000000"/>
                </a:solidFill>
                <a:effectLst/>
              </a:rPr>
              <a:t>Generate heat and burn out frequently</a:t>
            </a:r>
          </a:p>
          <a:p>
            <a:pPr lvl="1" eaLnBrk="1" hangingPunct="1">
              <a:lnSpc>
                <a:spcPct val="90000"/>
              </a:lnSpc>
            </a:pPr>
            <a:r>
              <a:rPr lang="en-US" dirty="0" smtClean="0">
                <a:solidFill>
                  <a:srgbClr val="000000"/>
                </a:solidFill>
                <a:effectLst/>
              </a:rPr>
              <a:t>Impractical due to size and reliability issues</a:t>
            </a:r>
          </a:p>
          <a:p>
            <a:pPr lvl="1" eaLnBrk="1" hangingPunct="1">
              <a:lnSpc>
                <a:spcPct val="90000"/>
              </a:lnSpc>
              <a:buFontTx/>
              <a:buNone/>
            </a:pPr>
            <a:endParaRPr lang="en-US" sz="2400" dirty="0" smtClean="0">
              <a:solidFill>
                <a:srgbClr val="000000"/>
              </a:solidFill>
              <a:effectLst/>
            </a:endParaRPr>
          </a:p>
        </p:txBody>
      </p:sp>
      <p:sp>
        <p:nvSpPr>
          <p:cNvPr id="7" name="Footer Placeholder 6"/>
          <p:cNvSpPr>
            <a:spLocks noGrp="1"/>
          </p:cNvSpPr>
          <p:nvPr>
            <p:ph type="ftr" sz="quarter" idx="10"/>
          </p:nvPr>
        </p:nvSpPr>
        <p:spPr/>
        <p:txBody>
          <a:bodyPr/>
          <a:lstStyle/>
          <a:p>
            <a:pPr fontAlgn="auto">
              <a:spcBef>
                <a:spcPts val="0"/>
              </a:spcBef>
              <a:spcAft>
                <a:spcPts val="0"/>
              </a:spcAft>
              <a:defRPr/>
            </a:pPr>
            <a:r>
              <a:rPr lang="en-US" sz="1050" kern="0" dirty="0">
                <a:solidFill>
                  <a:sysClr val="windowText" lastClr="000000"/>
                </a:solidFill>
                <a:latin typeface="Arial" pitchFamily="34" charset="0"/>
              </a:rPr>
              <a:t>Copyright © 2011 Pearson Education, Inc. Publishing as Prentice Hall</a:t>
            </a:r>
            <a:endParaRPr lang="en-US" sz="1050" kern="0" dirty="0">
              <a:solidFill>
                <a:srgbClr val="FFFBDD"/>
              </a:solidFill>
              <a:latin typeface="Arial" pitchFamily="34" charset="0"/>
            </a:endParaRPr>
          </a:p>
        </p:txBody>
      </p:sp>
      <p:sp>
        <p:nvSpPr>
          <p:cNvPr id="34817" name="Slide Number Placeholder 6"/>
          <p:cNvSpPr>
            <a:spLocks noGrp="1"/>
          </p:cNvSpPr>
          <p:nvPr>
            <p:ph type="sldNum" sz="quarter" idx="12"/>
          </p:nvPr>
        </p:nvSpPr>
        <p:spPr>
          <a:noFill/>
        </p:spPr>
        <p:txBody>
          <a:bodyPr/>
          <a:lstStyle/>
          <a:p>
            <a:fld id="{FE760E5A-26CE-4AD3-A88F-AAC70F7220EB}" type="slidenum">
              <a:rPr lang="en-US" smtClean="0"/>
              <a:pPr/>
              <a:t>50</a:t>
            </a:fld>
            <a:endParaRPr lang="en-US" b="1" smtClean="0"/>
          </a:p>
        </p:txBody>
      </p:sp>
    </p:spTree>
    <p:extLst>
      <p:ext uri="{BB962C8B-B14F-4D97-AF65-F5344CB8AC3E}">
        <p14:creationId xmlns:p14="http://schemas.microsoft.com/office/powerpoint/2010/main" val="35344630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5"/>
          <p:cNvSpPr>
            <a:spLocks noGrp="1" noChangeArrowheads="1"/>
          </p:cNvSpPr>
          <p:nvPr>
            <p:ph type="title"/>
          </p:nvPr>
        </p:nvSpPr>
        <p:spPr>
          <a:xfrm>
            <a:off x="685800" y="123999"/>
            <a:ext cx="7772400" cy="1181100"/>
          </a:xfrm>
        </p:spPr>
        <p:txBody>
          <a:bodyPr/>
          <a:lstStyle/>
          <a:p>
            <a:r>
              <a:rPr lang="en-US" altLang="en-US" smtClean="0"/>
              <a:t>ENIAC</a:t>
            </a:r>
          </a:p>
        </p:txBody>
      </p:sp>
      <p:sp>
        <p:nvSpPr>
          <p:cNvPr id="16387" name="Rectangle 3"/>
          <p:cNvSpPr>
            <a:spLocks noGrp="1" noChangeArrowheads="1"/>
          </p:cNvSpPr>
          <p:nvPr>
            <p:ph type="body" sz="half" idx="1"/>
          </p:nvPr>
        </p:nvSpPr>
        <p:spPr>
          <a:xfrm>
            <a:off x="5957454" y="852055"/>
            <a:ext cx="3034145" cy="5029200"/>
          </a:xfrm>
          <a:noFill/>
        </p:spPr>
        <p:txBody>
          <a:bodyPr/>
          <a:lstStyle/>
          <a:p>
            <a:r>
              <a:rPr lang="en-US" altLang="en-US" sz="2800" dirty="0" smtClean="0"/>
              <a:t>noted for massive scale and redundant design</a:t>
            </a:r>
          </a:p>
          <a:p>
            <a:r>
              <a:rPr lang="en-US" altLang="en-US" sz="2800" dirty="0" smtClean="0"/>
              <a:t>decimal internal coding</a:t>
            </a:r>
          </a:p>
          <a:p>
            <a:r>
              <a:rPr lang="en-US" altLang="en-US" sz="2800" dirty="0" smtClean="0"/>
              <a:t>operational in 1946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69" y="1305099"/>
            <a:ext cx="5534025" cy="4572000"/>
          </a:xfrm>
          <a:prstGeom prst="rect">
            <a:avLst/>
          </a:prstGeom>
        </p:spPr>
      </p:pic>
    </p:spTree>
    <p:extLst>
      <p:ext uri="{BB962C8B-B14F-4D97-AF65-F5344CB8AC3E}">
        <p14:creationId xmlns:p14="http://schemas.microsoft.com/office/powerpoint/2010/main" val="623964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39" name="Rectangle 47"/>
          <p:cNvSpPr>
            <a:spLocks noGrp="1" noChangeArrowheads="1"/>
          </p:cNvSpPr>
          <p:nvPr>
            <p:ph type="title"/>
          </p:nvPr>
        </p:nvSpPr>
        <p:spPr>
          <a:xfrm>
            <a:off x="457200" y="274638"/>
            <a:ext cx="8229600" cy="944562"/>
          </a:xfrm>
        </p:spPr>
        <p:txBody>
          <a:bodyPr/>
          <a:lstStyle/>
          <a:p>
            <a:pPr eaLnBrk="1" hangingPunct="1">
              <a:defRPr/>
            </a:pPr>
            <a:r>
              <a:rPr lang="en-US" dirty="0" smtClean="0"/>
              <a:t>Transistors</a:t>
            </a:r>
          </a:p>
        </p:txBody>
      </p:sp>
      <p:sp>
        <p:nvSpPr>
          <p:cNvPr id="36867" name="Rectangle 61"/>
          <p:cNvSpPr>
            <a:spLocks noGrp="1" noChangeArrowheads="1"/>
          </p:cNvSpPr>
          <p:nvPr>
            <p:ph type="body" sz="half" idx="1"/>
          </p:nvPr>
        </p:nvSpPr>
        <p:spPr>
          <a:xfrm>
            <a:off x="533400" y="1524000"/>
            <a:ext cx="8229600" cy="3505200"/>
          </a:xfrm>
        </p:spPr>
        <p:txBody>
          <a:bodyPr/>
          <a:lstStyle/>
          <a:p>
            <a:pPr eaLnBrk="1" hangingPunct="1"/>
            <a:r>
              <a:rPr lang="en-US" smtClean="0">
                <a:effectLst/>
              </a:rPr>
              <a:t>Transistors </a:t>
            </a:r>
          </a:p>
          <a:p>
            <a:pPr lvl="1" eaLnBrk="1" hangingPunct="1"/>
            <a:r>
              <a:rPr lang="en-US" smtClean="0">
                <a:effectLst/>
              </a:rPr>
              <a:t>Electrical switches built of layers of silicon</a:t>
            </a:r>
          </a:p>
          <a:p>
            <a:pPr lvl="1" eaLnBrk="1" hangingPunct="1"/>
            <a:r>
              <a:rPr lang="en-US" smtClean="0">
                <a:effectLst/>
              </a:rPr>
              <a:t>Early transistors were built in separate units as small metal rods</a:t>
            </a:r>
          </a:p>
          <a:p>
            <a:pPr lvl="2" eaLnBrk="1" hangingPunct="1"/>
            <a:r>
              <a:rPr lang="en-US" smtClean="0">
                <a:effectLst/>
              </a:rPr>
              <a:t>Each rod was a small on/off switch</a:t>
            </a:r>
          </a:p>
          <a:p>
            <a:pPr lvl="1" eaLnBrk="1" hangingPunct="1"/>
            <a:r>
              <a:rPr lang="en-US" smtClean="0">
                <a:effectLst/>
              </a:rPr>
              <a:t>Smaller and faster than vacuum tubes</a:t>
            </a:r>
          </a:p>
          <a:p>
            <a:pPr lvl="1" eaLnBrk="1" hangingPunct="1"/>
            <a:r>
              <a:rPr lang="en-US" smtClean="0">
                <a:effectLst/>
              </a:rPr>
              <a:t>Produced less heat</a:t>
            </a:r>
          </a:p>
          <a:p>
            <a:pPr lvl="1" eaLnBrk="1" hangingPunct="1"/>
            <a:endParaRPr lang="en-US" smtClean="0">
              <a:effectLst/>
            </a:endParaRPr>
          </a:p>
        </p:txBody>
      </p:sp>
      <p:sp>
        <p:nvSpPr>
          <p:cNvPr id="36865" name="Slide Number Placeholder 6"/>
          <p:cNvSpPr>
            <a:spLocks noGrp="1"/>
          </p:cNvSpPr>
          <p:nvPr>
            <p:ph type="sldNum" sz="quarter" idx="10"/>
          </p:nvPr>
        </p:nvSpPr>
        <p:spPr>
          <a:noFill/>
        </p:spPr>
        <p:txBody>
          <a:bodyPr/>
          <a:lstStyle/>
          <a:p>
            <a:fld id="{8D9FF361-86BE-438D-9FA7-599C3C628EE4}" type="slidenum">
              <a:rPr lang="en-US" smtClean="0"/>
              <a:pPr/>
              <a:t>52</a:t>
            </a:fld>
            <a:endParaRPr lang="en-US" b="1" smtClean="0"/>
          </a:p>
        </p:txBody>
      </p:sp>
      <p:sp>
        <p:nvSpPr>
          <p:cNvPr id="36868" name="Rectangle 65"/>
          <p:cNvSpPr>
            <a:spLocks noChangeArrowheads="1"/>
          </p:cNvSpPr>
          <p:nvPr/>
        </p:nvSpPr>
        <p:spPr bwMode="auto">
          <a:xfrm>
            <a:off x="8229600" y="3581400"/>
            <a:ext cx="533400" cy="381000"/>
          </a:xfrm>
          <a:prstGeom prst="rect">
            <a:avLst/>
          </a:prstGeom>
          <a:solidFill>
            <a:schemeClr val="bg1"/>
          </a:solidFill>
          <a:ln w="9525">
            <a:noFill/>
            <a:miter lim="800000"/>
            <a:headEnd/>
            <a:tailEnd/>
          </a:ln>
        </p:spPr>
        <p:txBody>
          <a:bodyPr wrap="none" anchor="ctr"/>
          <a:lstStyle/>
          <a:p>
            <a:pPr algn="ctr"/>
            <a:endParaRPr lang="en-US"/>
          </a:p>
        </p:txBody>
      </p:sp>
    </p:spTree>
    <p:extLst>
      <p:ext uri="{BB962C8B-B14F-4D97-AF65-F5344CB8AC3E}">
        <p14:creationId xmlns:p14="http://schemas.microsoft.com/office/powerpoint/2010/main" val="2234584836"/>
      </p:ext>
    </p:extLst>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190500"/>
            <a:ext cx="8229600" cy="1143000"/>
          </a:xfrm>
        </p:spPr>
        <p:txBody>
          <a:bodyPr/>
          <a:lstStyle/>
          <a:p>
            <a:pPr eaLnBrk="1" hangingPunct="1">
              <a:defRPr/>
            </a:pPr>
            <a:r>
              <a:rPr lang="en-US" dirty="0" smtClean="0"/>
              <a:t>Integrated Circuits</a:t>
            </a:r>
          </a:p>
        </p:txBody>
      </p:sp>
      <p:sp>
        <p:nvSpPr>
          <p:cNvPr id="38915" name="Rectangle 3"/>
          <p:cNvSpPr>
            <a:spLocks noGrp="1" noChangeArrowheads="1"/>
          </p:cNvSpPr>
          <p:nvPr>
            <p:ph type="body" sz="half" idx="1"/>
          </p:nvPr>
        </p:nvSpPr>
        <p:spPr>
          <a:xfrm>
            <a:off x="381000" y="1911350"/>
            <a:ext cx="8229600" cy="4144963"/>
          </a:xfrm>
        </p:spPr>
        <p:txBody>
          <a:bodyPr/>
          <a:lstStyle/>
          <a:p>
            <a:pPr eaLnBrk="1" hangingPunct="1">
              <a:lnSpc>
                <a:spcPct val="90000"/>
              </a:lnSpc>
            </a:pPr>
            <a:r>
              <a:rPr lang="en-US" dirty="0" smtClean="0">
                <a:solidFill>
                  <a:srgbClr val="000000"/>
                </a:solidFill>
                <a:effectLst/>
              </a:rPr>
              <a:t>Made of semiconductor material, silicon</a:t>
            </a:r>
          </a:p>
          <a:p>
            <a:pPr eaLnBrk="1" hangingPunct="1">
              <a:lnSpc>
                <a:spcPct val="90000"/>
              </a:lnSpc>
            </a:pPr>
            <a:r>
              <a:rPr lang="en-US" dirty="0" smtClean="0">
                <a:solidFill>
                  <a:srgbClr val="000000"/>
                </a:solidFill>
                <a:effectLst/>
              </a:rPr>
              <a:t>Contain huge number of transistors, resistors, capacitors, and diodes</a:t>
            </a:r>
          </a:p>
          <a:p>
            <a:pPr eaLnBrk="1" hangingPunct="1">
              <a:lnSpc>
                <a:spcPct val="90000"/>
              </a:lnSpc>
            </a:pPr>
            <a:r>
              <a:rPr lang="en-US" dirty="0" smtClean="0">
                <a:solidFill>
                  <a:srgbClr val="000000"/>
                </a:solidFill>
                <a:effectLst/>
              </a:rPr>
              <a:t>Small size, only ¼ inch</a:t>
            </a:r>
            <a:br>
              <a:rPr lang="en-US" dirty="0" smtClean="0">
                <a:solidFill>
                  <a:srgbClr val="000000"/>
                </a:solidFill>
                <a:effectLst/>
              </a:rPr>
            </a:br>
            <a:r>
              <a:rPr lang="en-US" dirty="0" smtClean="0">
                <a:solidFill>
                  <a:srgbClr val="000000"/>
                </a:solidFill>
                <a:effectLst/>
              </a:rPr>
              <a:t>in diameter</a:t>
            </a:r>
          </a:p>
        </p:txBody>
      </p:sp>
      <p:sp>
        <p:nvSpPr>
          <p:cNvPr id="38913" name="Slide Number Placeholder 7"/>
          <p:cNvSpPr>
            <a:spLocks noGrp="1"/>
          </p:cNvSpPr>
          <p:nvPr>
            <p:ph type="sldNum" sz="quarter" idx="12"/>
          </p:nvPr>
        </p:nvSpPr>
        <p:spPr>
          <a:noFill/>
        </p:spPr>
        <p:txBody>
          <a:bodyPr/>
          <a:lstStyle/>
          <a:p>
            <a:fld id="{C1BDEFAD-6911-41AA-8B78-DF9564BA3A58}" type="slidenum">
              <a:rPr lang="en-US" smtClean="0"/>
              <a:pPr/>
              <a:t>53</a:t>
            </a:fld>
            <a:endParaRPr lang="en-US" b="1" smtClean="0"/>
          </a:p>
        </p:txBody>
      </p:sp>
      <p:pic>
        <p:nvPicPr>
          <p:cNvPr id="38916" name="Picture 4" descr="Integrated circuit of Atmel Diopsis 740 System on chip showing memory blocks, logic and input/output pads around the periphery"/>
          <p:cNvPicPr>
            <a:picLocks noChangeAspect="1" noChangeArrowheads="1"/>
          </p:cNvPicPr>
          <p:nvPr/>
        </p:nvPicPr>
        <p:blipFill>
          <a:blip r:embed="rId3"/>
          <a:srcRect/>
          <a:stretch>
            <a:fillRect/>
          </a:stretch>
        </p:blipFill>
        <p:spPr bwMode="auto">
          <a:xfrm>
            <a:off x="5183188" y="3505200"/>
            <a:ext cx="3197225" cy="3051175"/>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9" y="3505200"/>
            <a:ext cx="3705049" cy="285115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402889524"/>
              </p:ext>
            </p:extLst>
          </p:nvPr>
        </p:nvGraphicFramePr>
        <p:xfrm>
          <a:off x="228600" y="1151731"/>
          <a:ext cx="7886700" cy="731520"/>
        </p:xfrm>
        <a:graphic>
          <a:graphicData uri="http://schemas.openxmlformats.org/drawingml/2006/table">
            <a:tbl>
              <a:tblPr/>
              <a:tblGrid>
                <a:gridCol w="238125"/>
                <a:gridCol w="7648575"/>
              </a:tblGrid>
              <a:tr h="0">
                <a:tc>
                  <a:txBody>
                    <a:bodyPr/>
                    <a:lstStyle/>
                    <a:p>
                      <a:pPr marL="342900" indent="-342900" fontAlgn="t">
                        <a:buFont typeface="Arial" panose="020B0604020202020204" pitchFamily="34" charset="0"/>
                        <a:buChar char="•"/>
                      </a:pPr>
                      <a:endParaRPr lang="en-US" sz="2000" dirty="0">
                        <a:effectLst/>
                      </a:endParaRPr>
                    </a:p>
                  </a:txBody>
                  <a:tcPr marL="0" marR="0" marT="0" marB="0">
                    <a:lnL>
                      <a:noFill/>
                    </a:lnL>
                    <a:lnR>
                      <a:noFill/>
                    </a:lnR>
                    <a:lnT>
                      <a:noFill/>
                    </a:lnT>
                    <a:lnB>
                      <a:noFill/>
                    </a:lnB>
                  </a:tcPr>
                </a:tc>
                <a:tc>
                  <a:txBody>
                    <a:bodyPr/>
                    <a:lstStyle/>
                    <a:p>
                      <a:pPr marL="342900" indent="-342900" algn="l">
                        <a:buFont typeface="Arial" panose="020B0604020202020204" pitchFamily="34" charset="0"/>
                        <a:buChar char="•"/>
                      </a:pPr>
                      <a:r>
                        <a:rPr lang="en-US" sz="2400" dirty="0" smtClean="0">
                          <a:effectLst/>
                        </a:rPr>
                        <a:t>Integrated</a:t>
                      </a:r>
                      <a:r>
                        <a:rPr lang="en-US" sz="2000" dirty="0" smtClean="0">
                          <a:effectLst/>
                        </a:rPr>
                        <a:t> </a:t>
                      </a:r>
                      <a:r>
                        <a:rPr lang="en-US" sz="2400" dirty="0">
                          <a:effectLst/>
                        </a:rPr>
                        <a:t>circuits use solid-state technology, whereby electrons travel through solid material called silicon</a:t>
                      </a:r>
                      <a:endParaRPr lang="en-US" sz="2000" dirty="0">
                        <a:effectLst/>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62141349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dirty="0" smtClean="0"/>
              <a:t>Microprocessors</a:t>
            </a:r>
          </a:p>
        </p:txBody>
      </p:sp>
      <p:sp>
        <p:nvSpPr>
          <p:cNvPr id="40962" name="Rectangle 3"/>
          <p:cNvSpPr>
            <a:spLocks noGrp="1" noChangeArrowheads="1"/>
          </p:cNvSpPr>
          <p:nvPr>
            <p:ph idx="1"/>
          </p:nvPr>
        </p:nvSpPr>
        <p:spPr>
          <a:xfrm>
            <a:off x="628650" y="1825625"/>
            <a:ext cx="5391150" cy="4351338"/>
          </a:xfrm>
        </p:spPr>
        <p:txBody>
          <a:bodyPr/>
          <a:lstStyle/>
          <a:p>
            <a:pPr eaLnBrk="1" hangingPunct="1">
              <a:lnSpc>
                <a:spcPct val="90000"/>
              </a:lnSpc>
            </a:pPr>
            <a:r>
              <a:rPr lang="en-US" dirty="0" smtClean="0">
                <a:effectLst/>
              </a:rPr>
              <a:t>Chip that contains CPU</a:t>
            </a:r>
          </a:p>
          <a:p>
            <a:pPr eaLnBrk="1" hangingPunct="1">
              <a:lnSpc>
                <a:spcPct val="90000"/>
              </a:lnSpc>
            </a:pPr>
            <a:r>
              <a:rPr lang="en-US" dirty="0" smtClean="0">
                <a:effectLst/>
              </a:rPr>
              <a:t>Intel 4004</a:t>
            </a:r>
          </a:p>
          <a:p>
            <a:pPr lvl="1" eaLnBrk="1" hangingPunct="1">
              <a:lnSpc>
                <a:spcPct val="90000"/>
              </a:lnSpc>
            </a:pPr>
            <a:r>
              <a:rPr lang="en-US" dirty="0" smtClean="0">
                <a:effectLst/>
              </a:rPr>
              <a:t>First complete microprocessor on a single integrated circuit</a:t>
            </a:r>
          </a:p>
          <a:p>
            <a:pPr lvl="1" eaLnBrk="1" hangingPunct="1">
              <a:lnSpc>
                <a:spcPct val="90000"/>
              </a:lnSpc>
            </a:pPr>
            <a:r>
              <a:rPr lang="en-US" dirty="0" smtClean="0">
                <a:effectLst/>
              </a:rPr>
              <a:t>Built in 1971</a:t>
            </a:r>
          </a:p>
          <a:p>
            <a:pPr lvl="1" eaLnBrk="1" hangingPunct="1">
              <a:lnSpc>
                <a:spcPct val="90000"/>
              </a:lnSpc>
            </a:pPr>
            <a:r>
              <a:rPr lang="en-US" dirty="0" smtClean="0">
                <a:effectLst/>
              </a:rPr>
              <a:t>Contained 2,300 transistors</a:t>
            </a:r>
          </a:p>
          <a:p>
            <a:pPr eaLnBrk="1" hangingPunct="1">
              <a:lnSpc>
                <a:spcPct val="90000"/>
              </a:lnSpc>
            </a:pPr>
            <a:r>
              <a:rPr lang="en-US" dirty="0" smtClean="0">
                <a:effectLst/>
              </a:rPr>
              <a:t>Current CPUs contain more than 500 million transistors</a:t>
            </a:r>
          </a:p>
          <a:p>
            <a:pPr eaLnBrk="1" hangingPunct="1">
              <a:lnSpc>
                <a:spcPct val="90000"/>
              </a:lnSpc>
            </a:pPr>
            <a:endParaRPr lang="en-US" dirty="0" smtClean="0">
              <a:effectLst/>
            </a:endParaRPr>
          </a:p>
        </p:txBody>
      </p:sp>
      <p:sp>
        <p:nvSpPr>
          <p:cNvPr id="6" name="Footer Placeholder 3"/>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050"/>
            </a:lvl1pPr>
          </a:lstStyle>
          <a:p>
            <a:pPr>
              <a:defRPr/>
            </a:pPr>
            <a:r>
              <a:rPr lang="en-US" kern="0" dirty="0" smtClean="0">
                <a:solidFill>
                  <a:sysClr val="windowText" lastClr="000000"/>
                </a:solidFill>
                <a:latin typeface="Arial" pitchFamily="34" charset="0"/>
              </a:rPr>
              <a:t>Copyright © 2011 Pearson Education, Inc. Publishing as Prentice Hall</a:t>
            </a:r>
            <a:endParaRPr lang="en-US" kern="0" dirty="0">
              <a:solidFill>
                <a:srgbClr val="FFFBDD"/>
              </a:solidFill>
              <a:latin typeface="Arial" pitchFamily="34" charset="0"/>
            </a:endParaRPr>
          </a:p>
        </p:txBody>
      </p:sp>
      <p:sp>
        <p:nvSpPr>
          <p:cNvPr id="40963" name="Slide Number Placeholder 7"/>
          <p:cNvSpPr>
            <a:spLocks noGrp="1"/>
          </p:cNvSpPr>
          <p:nvPr>
            <p:ph type="sldNum" sz="quarter" idx="12"/>
          </p:nvPr>
        </p:nvSpPr>
        <p:spPr>
          <a:noFill/>
        </p:spPr>
        <p:txBody>
          <a:bodyPr/>
          <a:lstStyle/>
          <a:p>
            <a:fld id="{926A11FC-DBE6-4B46-8599-857ABA086E87}" type="slidenum">
              <a:rPr lang="en-US" smtClean="0"/>
              <a:pPr/>
              <a:t>54</a:t>
            </a:fld>
            <a:endParaRPr lang="en-US" b="1"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690689"/>
            <a:ext cx="2095500" cy="2019300"/>
          </a:xfrm>
          <a:prstGeom prst="rect">
            <a:avLst/>
          </a:prstGeom>
        </p:spPr>
      </p:pic>
    </p:spTree>
    <p:extLst>
      <p:ext uri="{BB962C8B-B14F-4D97-AF65-F5344CB8AC3E}">
        <p14:creationId xmlns:p14="http://schemas.microsoft.com/office/powerpoint/2010/main" val="3105400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666750" y="-19050"/>
            <a:ext cx="7886700" cy="1325563"/>
          </a:xfrm>
        </p:spPr>
        <p:txBody>
          <a:bodyPr/>
          <a:lstStyle/>
          <a:p>
            <a:r>
              <a:rPr lang="en-US" altLang="en-US" dirty="0" smtClean="0">
                <a:latin typeface="Trebuchet MS" panose="020B0603020202020204" pitchFamily="34" charset="0"/>
                <a:ea typeface="ヒラギノ角ゴ Pro W3"/>
                <a:cs typeface="ヒラギノ角ゴ Pro W3"/>
              </a:rPr>
              <a:t>The Death of Moore</a:t>
            </a:r>
            <a:r>
              <a:rPr lang="ja-JP" altLang="en-US" dirty="0" smtClean="0">
                <a:latin typeface="Trebuchet MS" panose="020B0603020202020204" pitchFamily="34" charset="0"/>
                <a:ea typeface="ヒラギノ角ゴ Pro W3"/>
                <a:cs typeface="ヒラギノ角ゴ Pro W3"/>
              </a:rPr>
              <a:t>’</a:t>
            </a:r>
            <a:r>
              <a:rPr lang="en-US" altLang="ja-JP" dirty="0" smtClean="0">
                <a:latin typeface="Trebuchet MS" panose="020B0603020202020204" pitchFamily="34" charset="0"/>
                <a:ea typeface="ヒラギノ角ゴ Pro W3"/>
                <a:cs typeface="ヒラギノ角ゴ Pro W3"/>
              </a:rPr>
              <a:t>s Law?</a:t>
            </a:r>
            <a:endParaRPr lang="en-US" altLang="en-US" dirty="0" smtClean="0">
              <a:latin typeface="Trebuchet MS" panose="020B0603020202020204" pitchFamily="34" charset="0"/>
              <a:ea typeface="ヒラギノ角ゴ Pro W3"/>
              <a:cs typeface="ヒラギノ角ゴ Pro W3"/>
            </a:endParaRPr>
          </a:p>
        </p:txBody>
      </p:sp>
      <p:sp>
        <p:nvSpPr>
          <p:cNvPr id="40962" name="Rectangle 3"/>
          <p:cNvSpPr>
            <a:spLocks noGrp="1"/>
          </p:cNvSpPr>
          <p:nvPr>
            <p:ph idx="1"/>
          </p:nvPr>
        </p:nvSpPr>
        <p:spPr>
          <a:xfrm>
            <a:off x="457200" y="993775"/>
            <a:ext cx="8305800" cy="5545138"/>
          </a:xfrm>
        </p:spPr>
        <p:txBody>
          <a:bodyPr>
            <a:normAutofit/>
          </a:bodyPr>
          <a:lstStyle/>
          <a:p>
            <a:pPr>
              <a:defRPr/>
            </a:pPr>
            <a:r>
              <a:rPr lang="en-US" dirty="0" smtClean="0">
                <a:latin typeface="Trebuchet MS" pitchFamily="34" charset="0"/>
                <a:ea typeface="ヒラギノ角ゴ Pro W3" charset="-128"/>
              </a:rPr>
              <a:t>Moore’</a:t>
            </a:r>
            <a:r>
              <a:rPr lang="en-US" altLang="ja-JP" dirty="0" smtClean="0">
                <a:latin typeface="Trebuchet MS" pitchFamily="34" charset="0"/>
                <a:ea typeface="ヒラギノ角ゴ Pro W3" charset="-128"/>
              </a:rPr>
              <a:t>s Law is possible because the distance between the pathways inside silicon chips gets smaller with each successive generation</a:t>
            </a:r>
          </a:p>
          <a:p>
            <a:pPr lvl="1">
              <a:defRPr/>
            </a:pPr>
            <a:r>
              <a:rPr lang="en-US" dirty="0" smtClean="0">
                <a:latin typeface="Trebuchet MS" pitchFamily="34" charset="0"/>
                <a:ea typeface="ヒラギノ角ゴ Pro W3" charset="-128"/>
              </a:rPr>
              <a:t>Since the pathways are closer together, electrons travel shorter distances</a:t>
            </a:r>
          </a:p>
          <a:p>
            <a:pPr lvl="1">
              <a:defRPr/>
            </a:pPr>
            <a:r>
              <a:rPr lang="en-US" dirty="0" smtClean="0">
                <a:latin typeface="Trebuchet MS" pitchFamily="34" charset="0"/>
                <a:ea typeface="ヒラギノ角ゴ Pro W3" charset="-128"/>
              </a:rPr>
              <a:t>If electrons travel half the distance to make a calculation, that means the chip is twice as fast   	</a:t>
            </a:r>
          </a:p>
          <a:p>
            <a:pPr>
              <a:defRPr/>
            </a:pPr>
            <a:r>
              <a:rPr lang="en-US" dirty="0" smtClean="0">
                <a:latin typeface="Trebuchet MS" pitchFamily="34" charset="0"/>
                <a:ea typeface="ヒラギノ角ゴ Pro W3" charset="-128"/>
              </a:rPr>
              <a:t>This shrinking can’</a:t>
            </a:r>
            <a:r>
              <a:rPr lang="en-US" altLang="ja-JP" dirty="0" smtClean="0">
                <a:latin typeface="Trebuchet MS" pitchFamily="34" charset="0"/>
                <a:ea typeface="ヒラギノ角ゴ Pro W3" charset="-128"/>
              </a:rPr>
              <a:t>t go on forever  </a:t>
            </a:r>
          </a:p>
          <a:p>
            <a:pPr lvl="1">
              <a:defRPr/>
            </a:pPr>
            <a:r>
              <a:rPr lang="en-US" dirty="0" smtClean="0">
                <a:latin typeface="Trebuchet MS" pitchFamily="34" charset="0"/>
                <a:ea typeface="ヒラギノ角ゴ Pro W3" charset="-128"/>
              </a:rPr>
              <a:t>Three interrelated forces—size, heat, and power—threaten to slow down Moore</a:t>
            </a:r>
            <a:r>
              <a:rPr lang="ja-JP" altLang="en-US" dirty="0" smtClean="0">
                <a:latin typeface="Trebuchet MS" pitchFamily="34" charset="0"/>
                <a:ea typeface="ヒラギノ角ゴ Pro W3" charset="-128"/>
              </a:rPr>
              <a:t>’</a:t>
            </a:r>
            <a:r>
              <a:rPr lang="en-US" altLang="ja-JP" dirty="0" smtClean="0">
                <a:latin typeface="Trebuchet MS" pitchFamily="34" charset="0"/>
                <a:ea typeface="ヒラギノ角ゴ Pro W3" charset="-128"/>
              </a:rPr>
              <a:t>s Law</a:t>
            </a:r>
            <a:r>
              <a:rPr lang="ja-JP" altLang="en-US" dirty="0" smtClean="0">
                <a:latin typeface="Trebuchet MS" pitchFamily="34" charset="0"/>
                <a:ea typeface="ヒラギノ角ゴ Pro W3" charset="-128"/>
              </a:rPr>
              <a:t>’</a:t>
            </a:r>
            <a:r>
              <a:rPr lang="en-US" altLang="ja-JP" dirty="0" smtClean="0">
                <a:latin typeface="Trebuchet MS" pitchFamily="34" charset="0"/>
                <a:ea typeface="ヒラギノ角ゴ Pro W3" charset="-128"/>
              </a:rPr>
              <a:t>s advance </a:t>
            </a:r>
          </a:p>
          <a:p>
            <a:pPr lvl="1">
              <a:defRPr/>
            </a:pPr>
            <a:r>
              <a:rPr lang="en-US" dirty="0" smtClean="0">
                <a:latin typeface="Trebuchet MS" pitchFamily="34" charset="0"/>
                <a:ea typeface="ヒラギノ角ゴ Pro W3" charset="-128"/>
              </a:rPr>
              <a:t>As chips get smaller and more powerful, they get hotter and present power-management challenges</a:t>
            </a:r>
          </a:p>
          <a:p>
            <a:pPr lvl="1">
              <a:defRPr/>
            </a:pPr>
            <a:r>
              <a:rPr lang="en-US" dirty="0" smtClean="0">
                <a:latin typeface="Trebuchet MS" pitchFamily="34" charset="0"/>
                <a:ea typeface="ヒラギノ角ゴ Pro W3" charset="-128"/>
              </a:rPr>
              <a:t>At some point Moore’s Law will stop because we will no longer be able to shrink the spaces between components on a chip.</a:t>
            </a:r>
          </a:p>
        </p:txBody>
      </p:sp>
      <p:sp>
        <p:nvSpPr>
          <p:cNvPr id="70660" name="Slide Number Placeholder 3"/>
          <p:cNvSpPr txBox="1">
            <a:spLocks noGrp="1"/>
          </p:cNvSpPr>
          <p:nvPr/>
        </p:nvSpPr>
        <p:spPr bwMode="auto">
          <a:xfrm>
            <a:off x="6919913" y="635635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latin typeface="Calibri" panose="020F0502020204030204" pitchFamily="34" charset="0"/>
                <a:ea typeface="ヒラギノ角ゴ Pro W3"/>
                <a:cs typeface="ヒラギノ角ゴ Pro W3"/>
              </a:rPr>
              <a:t>5-</a:t>
            </a:r>
            <a:fld id="{CA4E93E7-BFB8-4364-97C8-2F8A89D887D3}" type="slidenum">
              <a:rPr lang="en-US" altLang="en-US" sz="1000">
                <a:solidFill>
                  <a:srgbClr val="FFFFFF"/>
                </a:solidFill>
                <a:latin typeface="Calibri" panose="020F0502020204030204" pitchFamily="34" charset="0"/>
                <a:ea typeface="ヒラギノ角ゴ Pro W3"/>
                <a:cs typeface="ヒラギノ角ゴ Pro W3"/>
              </a:rPr>
              <a:pPr algn="r" eaLnBrk="1" hangingPunct="1"/>
              <a:t>55</a:t>
            </a:fld>
            <a:endParaRPr lang="en-US" altLang="en-US" sz="1000">
              <a:solidFill>
                <a:srgbClr val="FFFFFF"/>
              </a:solidFill>
              <a:latin typeface="Calibri" panose="020F0502020204030204" pitchFamily="34" charset="0"/>
              <a:ea typeface="ヒラギノ角ゴ Pro W3"/>
              <a:cs typeface="ヒラギノ角ゴ Pro W3"/>
            </a:endParaRPr>
          </a:p>
        </p:txBody>
      </p:sp>
    </p:spTree>
    <p:extLst>
      <p:ext uri="{BB962C8B-B14F-4D97-AF65-F5344CB8AC3E}">
        <p14:creationId xmlns:p14="http://schemas.microsoft.com/office/powerpoint/2010/main" val="2117594890"/>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US" altLang="en-US" smtClean="0">
                <a:latin typeface="Trebuchet MS" panose="020B0603020202020204" pitchFamily="34" charset="0"/>
                <a:ea typeface="ヒラギノ角ゴ Pro W3"/>
                <a:cs typeface="ヒラギノ角ゴ Pro W3"/>
              </a:rPr>
              <a:t>The Death of Moore</a:t>
            </a:r>
            <a:r>
              <a:rPr lang="ja-JP" altLang="en-US" smtClean="0">
                <a:latin typeface="Trebuchet MS" panose="020B0603020202020204" pitchFamily="34" charset="0"/>
                <a:ea typeface="ヒラギノ角ゴ Pro W3"/>
                <a:cs typeface="ヒラギノ角ゴ Pro W3"/>
              </a:rPr>
              <a:t>’</a:t>
            </a:r>
            <a:r>
              <a:rPr lang="en-US" altLang="ja-JP" smtClean="0">
                <a:latin typeface="Trebuchet MS" panose="020B0603020202020204" pitchFamily="34" charset="0"/>
                <a:ea typeface="ヒラギノ角ゴ Pro W3"/>
                <a:cs typeface="ヒラギノ角ゴ Pro W3"/>
              </a:rPr>
              <a:t>s Law?</a:t>
            </a:r>
            <a:endParaRPr lang="en-US" altLang="en-US" smtClean="0">
              <a:latin typeface="Trebuchet MS" panose="020B0603020202020204" pitchFamily="34" charset="0"/>
              <a:ea typeface="ヒラギノ角ゴ Pro W3"/>
              <a:cs typeface="ヒラギノ角ゴ Pro W3"/>
            </a:endParaRPr>
          </a:p>
        </p:txBody>
      </p:sp>
      <p:sp>
        <p:nvSpPr>
          <p:cNvPr id="41986" name="Rectangle 3"/>
          <p:cNvSpPr>
            <a:spLocks noGrp="1"/>
          </p:cNvSpPr>
          <p:nvPr>
            <p:ph idx="1"/>
          </p:nvPr>
        </p:nvSpPr>
        <p:spPr>
          <a:xfrm>
            <a:off x="457200" y="1219200"/>
            <a:ext cx="8229600" cy="5319713"/>
          </a:xfrm>
        </p:spPr>
        <p:txBody>
          <a:bodyPr>
            <a:normAutofit/>
          </a:bodyPr>
          <a:lstStyle/>
          <a:p>
            <a:pPr>
              <a:defRPr/>
            </a:pPr>
            <a:r>
              <a:rPr lang="en-US" dirty="0" smtClean="0">
                <a:latin typeface="Trebuchet MS" pitchFamily="34" charset="0"/>
                <a:ea typeface="ヒラギノ角ゴ Pro W3" charset="-128"/>
              </a:rPr>
              <a:t>Microsoft, Yahoo!, and Google have all built massive data centers in the Pacific Northwest in order to benefit from cheap hydroelectric power</a:t>
            </a:r>
          </a:p>
          <a:p>
            <a:pPr lvl="1">
              <a:defRPr/>
            </a:pPr>
            <a:r>
              <a:rPr lang="en-US" dirty="0" smtClean="0">
                <a:latin typeface="Trebuchet MS" pitchFamily="34" charset="0"/>
                <a:ea typeface="ヒラギノ角ゴ Pro W3" charset="-128"/>
              </a:rPr>
              <a:t>The chief eco officer at Sun Microsystems has claimed that computers draw four to five percent of the world</a:t>
            </a:r>
            <a:r>
              <a:rPr lang="ja-JP" altLang="en-US" dirty="0" smtClean="0">
                <a:latin typeface="Trebuchet MS" pitchFamily="34" charset="0"/>
                <a:ea typeface="ヒラギノ角ゴ Pro W3" charset="-128"/>
              </a:rPr>
              <a:t>’</a:t>
            </a:r>
            <a:r>
              <a:rPr lang="en-US" altLang="ja-JP" dirty="0" smtClean="0">
                <a:latin typeface="Trebuchet MS" pitchFamily="34" charset="0"/>
                <a:ea typeface="ヒラギノ角ゴ Pro W3" charset="-128"/>
              </a:rPr>
              <a:t>s power</a:t>
            </a:r>
          </a:p>
          <a:p>
            <a:pPr lvl="1">
              <a:defRPr/>
            </a:pPr>
            <a:r>
              <a:rPr lang="en-US" dirty="0" smtClean="0">
                <a:latin typeface="Trebuchet MS" pitchFamily="34" charset="0"/>
                <a:ea typeface="ヒラギノ角ゴ Pro W3" charset="-128"/>
              </a:rPr>
              <a:t>Google</a:t>
            </a:r>
            <a:r>
              <a:rPr lang="ja-JP" altLang="en-US" dirty="0" smtClean="0">
                <a:latin typeface="Trebuchet MS" pitchFamily="34" charset="0"/>
                <a:ea typeface="ヒラギノ角ゴ Pro W3" charset="-128"/>
              </a:rPr>
              <a:t>’</a:t>
            </a:r>
            <a:r>
              <a:rPr lang="en-US" altLang="ja-JP" dirty="0" smtClean="0">
                <a:latin typeface="Trebuchet MS" pitchFamily="34" charset="0"/>
                <a:ea typeface="ヒラギノ角ゴ Pro W3" charset="-128"/>
              </a:rPr>
              <a:t>s chief technology officer has said that the firm spends more to power its servers than the cost of the servers themselves </a:t>
            </a:r>
          </a:p>
          <a:p>
            <a:pPr>
              <a:defRPr/>
            </a:pPr>
            <a:r>
              <a:rPr lang="en-US" dirty="0" smtClean="0">
                <a:latin typeface="Trebuchet MS" pitchFamily="34" charset="0"/>
                <a:ea typeface="ヒラギノ角ゴ Pro W3" charset="-128"/>
              </a:rPr>
              <a:t>Chips can</a:t>
            </a:r>
            <a:r>
              <a:rPr lang="ja-JP" altLang="en-US" dirty="0" smtClean="0">
                <a:latin typeface="Trebuchet MS" pitchFamily="34" charset="0"/>
                <a:ea typeface="ヒラギノ角ゴ Pro W3" charset="-128"/>
              </a:rPr>
              <a:t>’</a:t>
            </a:r>
            <a:r>
              <a:rPr lang="en-US" altLang="ja-JP" dirty="0" smtClean="0">
                <a:latin typeface="Trebuchet MS" pitchFamily="34" charset="0"/>
                <a:ea typeface="ヒラギノ角ゴ Pro W3" charset="-128"/>
              </a:rPr>
              <a:t>t get smaller forever because chip pathways can</a:t>
            </a:r>
            <a:r>
              <a:rPr lang="ja-JP" altLang="en-US" dirty="0" smtClean="0">
                <a:latin typeface="Trebuchet MS" pitchFamily="34" charset="0"/>
                <a:ea typeface="ヒラギノ角ゴ Pro W3" charset="-128"/>
              </a:rPr>
              <a:t>’</a:t>
            </a:r>
            <a:r>
              <a:rPr lang="en-US" altLang="ja-JP" dirty="0" smtClean="0">
                <a:latin typeface="Trebuchet MS" pitchFamily="34" charset="0"/>
                <a:ea typeface="ヒラギノ角ゴ Pro W3" charset="-128"/>
              </a:rPr>
              <a:t>t be shorter than a single molecule and actual physical limit may be higher</a:t>
            </a:r>
            <a:endParaRPr lang="en-US" dirty="0" smtClean="0">
              <a:latin typeface="Trebuchet MS" pitchFamily="34" charset="0"/>
              <a:ea typeface="ヒラギノ角ゴ Pro W3" charset="-128"/>
            </a:endParaRPr>
          </a:p>
        </p:txBody>
      </p:sp>
      <p:sp>
        <p:nvSpPr>
          <p:cNvPr id="71684" name="Slide Number Placeholder 3"/>
          <p:cNvSpPr txBox="1">
            <a:spLocks noGrp="1"/>
          </p:cNvSpPr>
          <p:nvPr/>
        </p:nvSpPr>
        <p:spPr bwMode="auto">
          <a:xfrm>
            <a:off x="6919913" y="635635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latin typeface="Calibri" panose="020F0502020204030204" pitchFamily="34" charset="0"/>
                <a:ea typeface="ヒラギノ角ゴ Pro W3"/>
                <a:cs typeface="ヒラギノ角ゴ Pro W3"/>
              </a:rPr>
              <a:t>5-</a:t>
            </a:r>
            <a:fld id="{FD86345F-FD16-4B7C-A11B-7FEDFE18C267}" type="slidenum">
              <a:rPr lang="en-US" altLang="en-US" sz="1000">
                <a:solidFill>
                  <a:srgbClr val="FFFFFF"/>
                </a:solidFill>
                <a:latin typeface="Calibri" panose="020F0502020204030204" pitchFamily="34" charset="0"/>
                <a:ea typeface="ヒラギノ角ゴ Pro W3"/>
                <a:cs typeface="ヒラギノ角ゴ Pro W3"/>
              </a:rPr>
              <a:pPr algn="r" eaLnBrk="1" hangingPunct="1"/>
              <a:t>56</a:t>
            </a:fld>
            <a:endParaRPr lang="en-US" altLang="en-US" sz="1000">
              <a:solidFill>
                <a:srgbClr val="FFFFFF"/>
              </a:solidFill>
              <a:latin typeface="Calibri" panose="020F0502020204030204" pitchFamily="34" charset="0"/>
              <a:ea typeface="ヒラギノ角ゴ Pro W3"/>
              <a:cs typeface="ヒラギノ角ゴ Pro W3"/>
            </a:endParaRPr>
          </a:p>
        </p:txBody>
      </p:sp>
    </p:spTree>
    <p:extLst>
      <p:ext uri="{BB962C8B-B14F-4D97-AF65-F5344CB8AC3E}">
        <p14:creationId xmlns:p14="http://schemas.microsoft.com/office/powerpoint/2010/main" val="169862366"/>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xfrm>
            <a:off x="457200" y="0"/>
            <a:ext cx="8229600" cy="1143000"/>
          </a:xfrm>
        </p:spPr>
        <p:txBody>
          <a:bodyPr/>
          <a:lstStyle/>
          <a:p>
            <a:r>
              <a:rPr lang="en-US" altLang="en-US" smtClean="0">
                <a:latin typeface="Trebuchet MS" panose="020B0603020202020204" pitchFamily="34" charset="0"/>
                <a:ea typeface="ヒラギノ角ゴ Pro W3"/>
                <a:cs typeface="ヒラギノ角ゴ Pro W3"/>
              </a:rPr>
              <a:t>Buying Time</a:t>
            </a:r>
          </a:p>
        </p:txBody>
      </p:sp>
      <p:sp>
        <p:nvSpPr>
          <p:cNvPr id="72707" name="Rectangle 3"/>
          <p:cNvSpPr>
            <a:spLocks noGrp="1"/>
          </p:cNvSpPr>
          <p:nvPr>
            <p:ph idx="1"/>
          </p:nvPr>
        </p:nvSpPr>
        <p:spPr>
          <a:xfrm>
            <a:off x="381000" y="1143000"/>
            <a:ext cx="8229600" cy="5213350"/>
          </a:xfrm>
        </p:spPr>
        <p:txBody>
          <a:bodyPr/>
          <a:lstStyle/>
          <a:p>
            <a:r>
              <a:rPr lang="en-US" altLang="en-US" b="1" dirty="0" smtClean="0">
                <a:latin typeface="Trebuchet MS" panose="020B0603020202020204" pitchFamily="34" charset="0"/>
                <a:ea typeface="ヒラギノ角ゴ Pro W3"/>
                <a:cs typeface="ヒラギノ角ゴ Pro W3"/>
              </a:rPr>
              <a:t>Multicore microprocessors</a:t>
            </a:r>
            <a:r>
              <a:rPr lang="en-US" altLang="en-US" dirty="0" smtClean="0">
                <a:latin typeface="Trebuchet MS" panose="020B0603020202020204" pitchFamily="34" charset="0"/>
                <a:ea typeface="ヒラギノ角ゴ Pro W3"/>
                <a:cs typeface="ヒラギノ角ゴ Pro W3"/>
              </a:rPr>
              <a:t>: Microprocessors with two or more (typically lower power) calculating processor cores on the same piece of silicon</a:t>
            </a:r>
          </a:p>
          <a:p>
            <a:pPr lvl="1"/>
            <a:r>
              <a:rPr lang="en-US" altLang="en-US" dirty="0" smtClean="0">
                <a:latin typeface="Trebuchet MS" panose="020B0603020202020204" pitchFamily="34" charset="0"/>
                <a:ea typeface="ヒラギノ角ゴ Pro W3"/>
                <a:cs typeface="ヒラギノ角ゴ Pro W3"/>
              </a:rPr>
              <a:t>For many applications, the multicore chips will outperform a single speedy chip, while running cooler and drawing less power </a:t>
            </a:r>
          </a:p>
          <a:p>
            <a:r>
              <a:rPr lang="en-US" altLang="en-US" dirty="0" smtClean="0">
                <a:latin typeface="Trebuchet MS" panose="020B0603020202020204" pitchFamily="34" charset="0"/>
                <a:ea typeface="ヒラギノ角ゴ Pro W3"/>
                <a:cs typeface="ヒラギノ角ゴ Pro W3"/>
              </a:rPr>
              <a:t>Multicore processors are now mainstream </a:t>
            </a:r>
          </a:p>
          <a:p>
            <a:pPr lvl="1"/>
            <a:r>
              <a:rPr lang="en-US" altLang="en-US" sz="1800" dirty="0" smtClean="0">
                <a:latin typeface="Trebuchet MS" panose="020B0603020202020204" pitchFamily="34" charset="0"/>
                <a:ea typeface="ヒラギノ角ゴ Pro W3"/>
                <a:cs typeface="ヒラギノ角ゴ Pro W3"/>
              </a:rPr>
              <a:t>Today, most PCs and laptops sold have at least a two-core (dual-core) processor</a:t>
            </a:r>
          </a:p>
          <a:p>
            <a:pPr lvl="1"/>
            <a:r>
              <a:rPr lang="en-US" altLang="en-US" sz="1800" dirty="0" smtClean="0">
                <a:latin typeface="Trebuchet MS" panose="020B0603020202020204" pitchFamily="34" charset="0"/>
                <a:ea typeface="ヒラギノ角ゴ Pro W3"/>
                <a:cs typeface="ヒラギノ角ゴ Pro W3"/>
              </a:rPr>
              <a:t>Intel has demonstrated chips with upwards of fifty cores</a:t>
            </a:r>
            <a:endParaRPr lang="en-US" altLang="en-US" dirty="0" smtClean="0">
              <a:latin typeface="Trebuchet MS" panose="020B0603020202020204" pitchFamily="34" charset="0"/>
              <a:ea typeface="ヒラギノ角ゴ Pro W3"/>
              <a:cs typeface="ヒラギノ角ゴ Pro W3"/>
            </a:endParaRPr>
          </a:p>
        </p:txBody>
      </p:sp>
      <p:sp>
        <p:nvSpPr>
          <p:cNvPr id="72708" name="Slide Number Placeholder 3"/>
          <p:cNvSpPr txBox="1">
            <a:spLocks noGrp="1"/>
          </p:cNvSpPr>
          <p:nvPr/>
        </p:nvSpPr>
        <p:spPr bwMode="auto">
          <a:xfrm>
            <a:off x="6919913" y="635635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latin typeface="Calibri" panose="020F0502020204030204" pitchFamily="34" charset="0"/>
                <a:ea typeface="ヒラギノ角ゴ Pro W3"/>
                <a:cs typeface="ヒラギノ角ゴ Pro W3"/>
              </a:rPr>
              <a:t>5-</a:t>
            </a:r>
            <a:fld id="{A1B89D80-0D25-4479-BAD9-FE4FC21CC7F1}" type="slidenum">
              <a:rPr lang="en-US" altLang="en-US" sz="1000">
                <a:solidFill>
                  <a:srgbClr val="FFFFFF"/>
                </a:solidFill>
                <a:latin typeface="Calibri" panose="020F0502020204030204" pitchFamily="34" charset="0"/>
                <a:ea typeface="ヒラギノ角ゴ Pro W3"/>
                <a:cs typeface="ヒラギノ角ゴ Pro W3"/>
              </a:rPr>
              <a:pPr algn="r" eaLnBrk="1" hangingPunct="1"/>
              <a:t>57</a:t>
            </a:fld>
            <a:endParaRPr lang="en-US" altLang="en-US" sz="1000">
              <a:solidFill>
                <a:srgbClr val="FFFFFF"/>
              </a:solidFill>
              <a:latin typeface="Calibri" panose="020F0502020204030204" pitchFamily="34" charset="0"/>
              <a:ea typeface="ヒラギノ角ゴ Pro W3"/>
              <a:cs typeface="ヒラギノ角ゴ Pro W3"/>
            </a:endParaRPr>
          </a:p>
        </p:txBody>
      </p:sp>
    </p:spTree>
    <p:extLst>
      <p:ext uri="{BB962C8B-B14F-4D97-AF65-F5344CB8AC3E}">
        <p14:creationId xmlns:p14="http://schemas.microsoft.com/office/powerpoint/2010/main" val="963095394"/>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en-US" altLang="en-US" smtClean="0">
                <a:latin typeface="Trebuchet MS" panose="020B0603020202020204" pitchFamily="34" charset="0"/>
                <a:ea typeface="ヒラギノ角ゴ Pro W3"/>
                <a:cs typeface="ヒラギノ角ゴ Pro W3"/>
              </a:rPr>
              <a:t>Buying Time</a:t>
            </a:r>
          </a:p>
        </p:txBody>
      </p:sp>
      <p:sp>
        <p:nvSpPr>
          <p:cNvPr id="74755" name="Rectangle 3"/>
          <p:cNvSpPr>
            <a:spLocks noGrp="1"/>
          </p:cNvSpPr>
          <p:nvPr>
            <p:ph idx="1"/>
          </p:nvPr>
        </p:nvSpPr>
        <p:spPr>
          <a:xfrm>
            <a:off x="457200" y="1524000"/>
            <a:ext cx="8229600" cy="3206750"/>
          </a:xfrm>
        </p:spPr>
        <p:txBody>
          <a:bodyPr/>
          <a:lstStyle/>
          <a:p>
            <a:r>
              <a:rPr lang="en-US" altLang="en-US" smtClean="0">
                <a:latin typeface="Trebuchet MS" panose="020B0603020202020204" pitchFamily="34" charset="0"/>
                <a:ea typeface="ヒラギノ角ゴ Pro W3"/>
                <a:cs typeface="ヒラギノ角ゴ Pro W3"/>
              </a:rPr>
              <a:t>Another approach </a:t>
            </a:r>
            <a:r>
              <a:rPr lang="en-US" altLang="ja-JP" smtClean="0">
                <a:latin typeface="Trebuchet MS" panose="020B0603020202020204" pitchFamily="34" charset="0"/>
                <a:ea typeface="ヒラギノ角ゴ Pro W3"/>
                <a:cs typeface="ヒラギノ角ゴ Pro W3"/>
              </a:rPr>
              <a:t>moves chips from being paper-flat devices to built-up 3-D affairs</a:t>
            </a:r>
          </a:p>
          <a:p>
            <a:r>
              <a:rPr lang="en-US" altLang="en-US" smtClean="0">
                <a:latin typeface="Trebuchet MS" panose="020B0603020202020204" pitchFamily="34" charset="0"/>
                <a:ea typeface="ヒラギノ角ゴ Pro W3"/>
                <a:cs typeface="ヒラギノ角ゴ Pro W3"/>
              </a:rPr>
              <a:t>By building up as well as out, firms are radically boosting speed and efficiency of chips</a:t>
            </a:r>
          </a:p>
        </p:txBody>
      </p:sp>
      <p:sp>
        <p:nvSpPr>
          <p:cNvPr id="74756" name="Slide Number Placeholder 3"/>
          <p:cNvSpPr txBox="1">
            <a:spLocks noGrp="1"/>
          </p:cNvSpPr>
          <p:nvPr/>
        </p:nvSpPr>
        <p:spPr bwMode="auto">
          <a:xfrm>
            <a:off x="6919913" y="635635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000">
                <a:solidFill>
                  <a:srgbClr val="FFFFFF"/>
                </a:solidFill>
                <a:latin typeface="Calibri" panose="020F0502020204030204" pitchFamily="34" charset="0"/>
                <a:ea typeface="ヒラギノ角ゴ Pro W3"/>
                <a:cs typeface="ヒラギノ角ゴ Pro W3"/>
              </a:rPr>
              <a:t>5-</a:t>
            </a:r>
            <a:fld id="{512ECB93-C2F5-4800-A616-F1AA060778AF}" type="slidenum">
              <a:rPr lang="en-US" altLang="en-US" sz="1000">
                <a:solidFill>
                  <a:srgbClr val="FFFFFF"/>
                </a:solidFill>
                <a:latin typeface="Calibri" panose="020F0502020204030204" pitchFamily="34" charset="0"/>
                <a:ea typeface="ヒラギノ角ゴ Pro W3"/>
                <a:cs typeface="ヒラギノ角ゴ Pro W3"/>
              </a:rPr>
              <a:pPr algn="r" eaLnBrk="1" hangingPunct="1"/>
              <a:t>58</a:t>
            </a:fld>
            <a:endParaRPr lang="en-US" altLang="en-US" sz="1000">
              <a:solidFill>
                <a:srgbClr val="FFFFFF"/>
              </a:solidFill>
              <a:latin typeface="Calibri" panose="020F0502020204030204" pitchFamily="34" charset="0"/>
              <a:ea typeface="ヒラギノ角ゴ Pro W3"/>
              <a:cs typeface="ヒラギノ角ゴ Pro W3"/>
            </a:endParaRPr>
          </a:p>
        </p:txBody>
      </p:sp>
    </p:spTree>
    <p:extLst>
      <p:ext uri="{BB962C8B-B14F-4D97-AF65-F5344CB8AC3E}">
        <p14:creationId xmlns:p14="http://schemas.microsoft.com/office/powerpoint/2010/main" val="1506866077"/>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609600" y="-166687"/>
            <a:ext cx="7886700" cy="1325563"/>
          </a:xfrm>
        </p:spPr>
        <p:txBody>
          <a:bodyPr/>
          <a:lstStyle/>
          <a:p>
            <a:pPr eaLnBrk="1" hangingPunct="1"/>
            <a:r>
              <a:rPr lang="en-US" altLang="en-US" dirty="0" smtClean="0"/>
              <a:t>Nanotechnology</a:t>
            </a:r>
          </a:p>
        </p:txBody>
      </p:sp>
      <p:sp>
        <p:nvSpPr>
          <p:cNvPr id="89092" name="Rectangle 3"/>
          <p:cNvSpPr>
            <a:spLocks noGrp="1" noChangeArrowheads="1"/>
          </p:cNvSpPr>
          <p:nvPr>
            <p:ph idx="1"/>
          </p:nvPr>
        </p:nvSpPr>
        <p:spPr>
          <a:xfrm>
            <a:off x="381000" y="717550"/>
            <a:ext cx="7556500" cy="4530725"/>
          </a:xfrm>
        </p:spPr>
        <p:txBody>
          <a:bodyPr/>
          <a:lstStyle/>
          <a:p>
            <a:pPr eaLnBrk="1" hangingPunct="1">
              <a:spcAft>
                <a:spcPct val="40000"/>
              </a:spcAft>
            </a:pPr>
            <a:r>
              <a:rPr lang="en-US" altLang="en-US" sz="2000" dirty="0" smtClean="0">
                <a:solidFill>
                  <a:schemeClr val="tx2"/>
                </a:solidFill>
              </a:rPr>
              <a:t>The prefix “</a:t>
            </a:r>
            <a:r>
              <a:rPr lang="en-US" altLang="en-US" sz="2000" dirty="0" err="1" smtClean="0">
                <a:solidFill>
                  <a:schemeClr val="tx2"/>
                </a:solidFill>
              </a:rPr>
              <a:t>nano</a:t>
            </a:r>
            <a:r>
              <a:rPr lang="en-US" altLang="en-US" sz="2000" dirty="0" smtClean="0">
                <a:solidFill>
                  <a:schemeClr val="tx2"/>
                </a:solidFill>
              </a:rPr>
              <a:t>” stands for one-billionth </a:t>
            </a:r>
          </a:p>
          <a:p>
            <a:pPr eaLnBrk="1" hangingPunct="1">
              <a:spcAft>
                <a:spcPct val="40000"/>
              </a:spcAft>
            </a:pPr>
            <a:r>
              <a:rPr lang="en-US" altLang="en-US" sz="2000" dirty="0" smtClean="0">
                <a:solidFill>
                  <a:schemeClr val="tx2"/>
                </a:solidFill>
              </a:rPr>
              <a:t>Ability to manufacture extremely small devices</a:t>
            </a:r>
          </a:p>
          <a:p>
            <a:pPr eaLnBrk="1" hangingPunct="1">
              <a:spcAft>
                <a:spcPct val="40000"/>
              </a:spcAft>
            </a:pPr>
            <a:r>
              <a:rPr lang="en-US" altLang="en-US" sz="2000" dirty="0" smtClean="0">
                <a:solidFill>
                  <a:schemeClr val="tx2"/>
                </a:solidFill>
              </a:rPr>
              <a:t>“Smart” </a:t>
            </a:r>
            <a:r>
              <a:rPr lang="en-US" altLang="en-US" sz="2000" dirty="0" err="1" smtClean="0">
                <a:solidFill>
                  <a:schemeClr val="tx2"/>
                </a:solidFill>
              </a:rPr>
              <a:t>nanodust</a:t>
            </a:r>
            <a:r>
              <a:rPr lang="en-US" altLang="en-US" sz="2000" dirty="0" smtClean="0">
                <a:solidFill>
                  <a:schemeClr val="tx2"/>
                </a:solidFill>
              </a:rPr>
              <a:t> may be combined with wireless technologies to provide new environmental monitoring systems</a:t>
            </a:r>
          </a:p>
          <a:p>
            <a:pPr eaLnBrk="1" hangingPunct="1">
              <a:spcAft>
                <a:spcPct val="40000"/>
              </a:spcAft>
            </a:pPr>
            <a:r>
              <a:rPr lang="en-US" altLang="en-US" sz="2000" dirty="0" smtClean="0">
                <a:solidFill>
                  <a:schemeClr val="tx2"/>
                </a:solidFill>
              </a:rPr>
              <a:t>Current approach – start big and squeeze, press, slice, and dice to make things small</a:t>
            </a:r>
          </a:p>
          <a:p>
            <a:pPr eaLnBrk="1" hangingPunct="1">
              <a:spcAft>
                <a:spcPct val="40000"/>
              </a:spcAft>
            </a:pPr>
            <a:r>
              <a:rPr lang="en-US" altLang="en-US" sz="2000" dirty="0" smtClean="0">
                <a:solidFill>
                  <a:schemeClr val="tx2"/>
                </a:solidFill>
              </a:rPr>
              <a:t>Nanotechnology approach – start with the smallest element possible (i.e., atom) and build up</a:t>
            </a:r>
          </a:p>
          <a:p>
            <a:pPr eaLnBrk="1" hangingPunct="1">
              <a:spcAft>
                <a:spcPct val="40000"/>
              </a:spcAft>
            </a:pPr>
            <a:endParaRPr lang="en-US" altLang="en-US" sz="2000" dirty="0" smtClean="0">
              <a:solidFill>
                <a:schemeClr val="tx2"/>
              </a:solidFill>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990D85-EC2E-429C-A000-C749FAB728BE}" type="slidenum">
              <a:rPr lang="en-US" altLang="en-US">
                <a:latin typeface="Garamond" panose="02020404030301010803" pitchFamily="18" charset="0"/>
              </a:rPr>
              <a:pPr eaLnBrk="1" hangingPunct="1"/>
              <a:t>59</a:t>
            </a:fld>
            <a:endParaRPr lang="en-US" altLang="en-US">
              <a:latin typeface="Garamond" panose="02020404030301010803" pitchFamily="18" charset="0"/>
            </a:endParaRPr>
          </a:p>
        </p:txBody>
      </p:sp>
      <p:pic>
        <p:nvPicPr>
          <p:cNvPr id="89093" name="Picture 4" descr="nano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3887788"/>
            <a:ext cx="353377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Rectangle 5"/>
          <p:cNvSpPr>
            <a:spLocks noChangeArrowheads="1"/>
          </p:cNvSpPr>
          <p:nvPr/>
        </p:nvSpPr>
        <p:spPr bwMode="auto">
          <a:xfrm>
            <a:off x="190500" y="3795713"/>
            <a:ext cx="46577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buSzPct val="65000"/>
              <a:buFont typeface="Wingdings" panose="05000000000000000000" pitchFamily="2" charset="2"/>
              <a:buNone/>
            </a:pPr>
            <a:r>
              <a:rPr lang="en-US" altLang="en-US" sz="2800" i="1"/>
              <a:t>	</a:t>
            </a:r>
            <a:r>
              <a:rPr lang="en-US" altLang="en-US" sz="1600">
                <a:solidFill>
                  <a:schemeClr val="accent1"/>
                </a:solidFill>
                <a:latin typeface="Times New Roman" panose="02020603050405020304" pitchFamily="18" charset="0"/>
              </a:rPr>
              <a:t>This nanomechanical structure fabricated by a team of physicists at Boston University consists of a central silicon beam, 10.7 microns long and 400 nm wide, that bears a paddle-array 500 nm long and 200 nm wide along each side. This antenna-like structure oscillated at 1.49 gigahertz or 1.49 billion times per second, making it the fastest moving nanostructure yet created.</a:t>
            </a:r>
            <a:endParaRPr lang="en-US" altLang="en-US">
              <a:solidFill>
                <a:schemeClr val="accent1"/>
              </a:solidFill>
              <a:latin typeface="Times New Roman" panose="02020603050405020304" pitchFamily="18" charset="0"/>
            </a:endParaRPr>
          </a:p>
        </p:txBody>
      </p:sp>
    </p:spTree>
    <p:extLst>
      <p:ext uri="{BB962C8B-B14F-4D97-AF65-F5344CB8AC3E}">
        <p14:creationId xmlns:p14="http://schemas.microsoft.com/office/powerpoint/2010/main" val="2926249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Output Devices</a:t>
            </a:r>
            <a:endParaRPr lang="he-IL" altLang="en-US" smtClean="0"/>
          </a:p>
        </p:txBody>
      </p:sp>
      <p:sp>
        <p:nvSpPr>
          <p:cNvPr id="10243" name="Content Placeholder 2"/>
          <p:cNvSpPr>
            <a:spLocks noGrp="1"/>
          </p:cNvSpPr>
          <p:nvPr>
            <p:ph idx="1"/>
          </p:nvPr>
        </p:nvSpPr>
        <p:spPr/>
        <p:txBody>
          <a:bodyPr/>
          <a:lstStyle/>
          <a:p>
            <a:pPr eaLnBrk="1" hangingPunct="1"/>
            <a:r>
              <a:rPr lang="en-US" altLang="en-US" u="sng" smtClean="0"/>
              <a:t>Output</a:t>
            </a:r>
            <a:r>
              <a:rPr lang="en-US" altLang="en-US" smtClean="0"/>
              <a:t>: data produced by the computer for other people or devices</a:t>
            </a:r>
          </a:p>
          <a:p>
            <a:pPr lvl="1" eaLnBrk="1" hangingPunct="1"/>
            <a:r>
              <a:rPr lang="en-US" altLang="en-US" smtClean="0"/>
              <a:t>Can be text, image, audio, or bit stream</a:t>
            </a:r>
          </a:p>
          <a:p>
            <a:pPr eaLnBrk="1" hangingPunct="1"/>
            <a:r>
              <a:rPr lang="en-US" altLang="en-US" u="sng" smtClean="0"/>
              <a:t>Output device</a:t>
            </a:r>
            <a:r>
              <a:rPr lang="en-US" altLang="en-US" smtClean="0"/>
              <a:t>: formats and presents output</a:t>
            </a:r>
          </a:p>
          <a:p>
            <a:pPr lvl="1" eaLnBrk="1" hangingPunct="1"/>
            <a:r>
              <a:rPr lang="en-US" altLang="en-US" smtClean="0"/>
              <a:t>Examples: video display, printer</a:t>
            </a:r>
          </a:p>
          <a:p>
            <a:pPr lvl="1" eaLnBrk="1" hangingPunct="1"/>
            <a:r>
              <a:rPr lang="en-US" altLang="en-US" smtClean="0"/>
              <a:t>Disk drives and CD recorders can be considered output devices because data is sent to them to be saved</a:t>
            </a:r>
            <a:endParaRPr lang="he-IL" altLang="en-US" smtClean="0"/>
          </a:p>
        </p:txBody>
      </p:sp>
    </p:spTree>
    <p:extLst>
      <p:ext uri="{BB962C8B-B14F-4D97-AF65-F5344CB8AC3E}">
        <p14:creationId xmlns:p14="http://schemas.microsoft.com/office/powerpoint/2010/main" val="27145286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781050" y="-22225"/>
            <a:ext cx="7886700" cy="1325563"/>
          </a:xfrm>
        </p:spPr>
        <p:txBody>
          <a:bodyPr/>
          <a:lstStyle/>
          <a:p>
            <a:pPr eaLnBrk="1" hangingPunct="1"/>
            <a:r>
              <a:rPr lang="en-US" altLang="en-US" dirty="0" smtClean="0"/>
              <a:t>Nanotechnology Impact</a:t>
            </a:r>
          </a:p>
        </p:txBody>
      </p:sp>
      <p:sp>
        <p:nvSpPr>
          <p:cNvPr id="90116" name="Rectangle 3"/>
          <p:cNvSpPr>
            <a:spLocks noGrp="1" noChangeArrowheads="1"/>
          </p:cNvSpPr>
          <p:nvPr>
            <p:ph idx="1"/>
          </p:nvPr>
        </p:nvSpPr>
        <p:spPr>
          <a:xfrm>
            <a:off x="457200" y="1600200"/>
            <a:ext cx="8229600" cy="3963988"/>
          </a:xfrm>
        </p:spPr>
        <p:txBody>
          <a:bodyPr/>
          <a:lstStyle/>
          <a:p>
            <a:pPr eaLnBrk="1" hangingPunct="1"/>
            <a:r>
              <a:rPr lang="en-US" altLang="en-US" sz="2400" dirty="0" smtClean="0"/>
              <a:t>Pharmaceuticals</a:t>
            </a:r>
          </a:p>
          <a:p>
            <a:pPr lvl="1" eaLnBrk="1" hangingPunct="1">
              <a:spcAft>
                <a:spcPct val="40000"/>
              </a:spcAft>
            </a:pPr>
            <a:r>
              <a:rPr lang="en-US" altLang="en-US" sz="2000" dirty="0" smtClean="0"/>
              <a:t>Drug delivery encapsulated in “</a:t>
            </a:r>
            <a:r>
              <a:rPr lang="en-US" altLang="en-US" sz="2000" dirty="0" err="1" smtClean="0"/>
              <a:t>nano</a:t>
            </a:r>
            <a:r>
              <a:rPr lang="en-US" altLang="en-US" sz="2000" dirty="0" smtClean="0"/>
              <a:t>-spheres”</a:t>
            </a:r>
          </a:p>
          <a:p>
            <a:pPr eaLnBrk="1" hangingPunct="1"/>
            <a:r>
              <a:rPr lang="en-US" altLang="en-US" sz="2400" dirty="0" smtClean="0"/>
              <a:t>Electronics</a:t>
            </a:r>
          </a:p>
          <a:p>
            <a:pPr lvl="1" eaLnBrk="1" hangingPunct="1"/>
            <a:r>
              <a:rPr lang="en-US" altLang="en-US" sz="2000" dirty="0" smtClean="0"/>
              <a:t>Faster, smaller processors</a:t>
            </a:r>
          </a:p>
          <a:p>
            <a:pPr lvl="1" eaLnBrk="1" hangingPunct="1">
              <a:spcAft>
                <a:spcPct val="40000"/>
              </a:spcAft>
            </a:pPr>
            <a:r>
              <a:rPr lang="en-US" altLang="en-US" sz="2000" dirty="0" smtClean="0"/>
              <a:t>Immense storage capacities</a:t>
            </a:r>
          </a:p>
          <a:p>
            <a:pPr eaLnBrk="1" hangingPunct="1"/>
            <a:r>
              <a:rPr lang="en-US" altLang="en-US" sz="2400" dirty="0" smtClean="0"/>
              <a:t>Material Science</a:t>
            </a:r>
          </a:p>
          <a:p>
            <a:pPr lvl="1" eaLnBrk="1" hangingPunct="1"/>
            <a:r>
              <a:rPr lang="en-US" altLang="en-US" sz="2000" dirty="0" smtClean="0"/>
              <a:t>Stronger materials</a:t>
            </a:r>
          </a:p>
          <a:p>
            <a:pPr lvl="1" eaLnBrk="1" hangingPunct="1"/>
            <a:r>
              <a:rPr lang="en-US" altLang="en-US" sz="2000" dirty="0" smtClean="0"/>
              <a:t>Super conductivity</a:t>
            </a:r>
            <a:r>
              <a:rPr lang="en-US" altLang="en-US" sz="1600" dirty="0" smtClean="0"/>
              <a:t>	</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05075B-8F9D-4289-8291-D0D24B1AE18E}" type="slidenum">
              <a:rPr lang="en-US" altLang="en-US">
                <a:latin typeface="Garamond" panose="02020404030301010803" pitchFamily="18" charset="0"/>
              </a:rPr>
              <a:pPr eaLnBrk="1" hangingPunct="1"/>
              <a:t>60</a:t>
            </a:fld>
            <a:endParaRPr lang="en-US" altLang="en-US">
              <a:latin typeface="Garamond" panose="02020404030301010803" pitchFamily="18" charset="0"/>
            </a:endParaRPr>
          </a:p>
        </p:txBody>
      </p:sp>
      <p:pic>
        <p:nvPicPr>
          <p:cNvPr id="90117" name="Picture 4" descr="bucky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800" y="3282950"/>
            <a:ext cx="2089150" cy="2281238"/>
          </a:xfrm>
          <a:prstGeom prst="rect">
            <a:avLst/>
          </a:prstGeom>
          <a:noFill/>
          <a:ln w="254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90118" name="Text Box 5"/>
          <p:cNvSpPr txBox="1">
            <a:spLocks noChangeArrowheads="1"/>
          </p:cNvSpPr>
          <p:nvPr/>
        </p:nvSpPr>
        <p:spPr bwMode="auto">
          <a:xfrm>
            <a:off x="6870700" y="5672138"/>
            <a:ext cx="146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a:t>Buckyball from Wikipedia</a:t>
            </a:r>
          </a:p>
        </p:txBody>
      </p:sp>
    </p:spTree>
    <p:extLst>
      <p:ext uri="{BB962C8B-B14F-4D97-AF65-F5344CB8AC3E}">
        <p14:creationId xmlns:p14="http://schemas.microsoft.com/office/powerpoint/2010/main" val="3521186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687387" y="-19050"/>
            <a:ext cx="7886700" cy="1325563"/>
          </a:xfrm>
        </p:spPr>
        <p:txBody>
          <a:bodyPr/>
          <a:lstStyle/>
          <a:p>
            <a:pPr eaLnBrk="1" hangingPunct="1"/>
            <a:r>
              <a:rPr lang="en-US" altLang="en-US" dirty="0" smtClean="0"/>
              <a:t>Quantum Computing</a:t>
            </a:r>
          </a:p>
        </p:txBody>
      </p:sp>
      <p:sp>
        <p:nvSpPr>
          <p:cNvPr id="91140" name="Rectangle 3"/>
          <p:cNvSpPr>
            <a:spLocks noGrp="1" noChangeArrowheads="1"/>
          </p:cNvSpPr>
          <p:nvPr>
            <p:ph idx="1"/>
          </p:nvPr>
        </p:nvSpPr>
        <p:spPr>
          <a:xfrm>
            <a:off x="876300" y="1085850"/>
            <a:ext cx="7810500" cy="4637088"/>
          </a:xfrm>
        </p:spPr>
        <p:txBody>
          <a:bodyPr/>
          <a:lstStyle/>
          <a:p>
            <a:pPr eaLnBrk="1" hangingPunct="1">
              <a:spcAft>
                <a:spcPct val="40000"/>
              </a:spcAft>
            </a:pPr>
            <a:r>
              <a:rPr lang="en-US" altLang="en-US" sz="2000" smtClean="0">
                <a:solidFill>
                  <a:schemeClr val="tx2"/>
                </a:solidFill>
              </a:rPr>
              <a:t>Many believe that quantum computing systems represent the next major revolution in computing</a:t>
            </a:r>
          </a:p>
          <a:p>
            <a:pPr eaLnBrk="1" hangingPunct="1">
              <a:spcAft>
                <a:spcPct val="40000"/>
              </a:spcAft>
            </a:pPr>
            <a:r>
              <a:rPr lang="en-US" altLang="en-US" sz="2000" smtClean="0">
                <a:solidFill>
                  <a:schemeClr val="tx2"/>
                </a:solidFill>
              </a:rPr>
              <a:t>Quantum computers will be exponentially faster than today’s fastest supercomputers </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0F58BB-4CFB-4AA0-AB19-B2613D850736}" type="slidenum">
              <a:rPr lang="en-US" altLang="en-US">
                <a:latin typeface="Garamond" panose="02020404030301010803" pitchFamily="18" charset="0"/>
              </a:rPr>
              <a:pPr eaLnBrk="1" hangingPunct="1"/>
              <a:t>61</a:t>
            </a:fld>
            <a:endParaRPr lang="en-US" altLang="en-US">
              <a:latin typeface="Garamond" panose="02020404030301010803" pitchFamily="18" charset="0"/>
            </a:endParaRPr>
          </a:p>
        </p:txBody>
      </p:sp>
      <p:pic>
        <p:nvPicPr>
          <p:cNvPr id="91141" name="Picture 5" descr="dilb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909888"/>
            <a:ext cx="86899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56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703263" y="-203994"/>
            <a:ext cx="7886700" cy="1325563"/>
          </a:xfrm>
        </p:spPr>
        <p:txBody>
          <a:bodyPr/>
          <a:lstStyle/>
          <a:p>
            <a:pPr eaLnBrk="1" hangingPunct="1"/>
            <a:r>
              <a:rPr lang="en-US" altLang="en-US" dirty="0" smtClean="0"/>
              <a:t>Quantum Computing</a:t>
            </a:r>
          </a:p>
        </p:txBody>
      </p:sp>
      <p:sp>
        <p:nvSpPr>
          <p:cNvPr id="92164" name="Rectangle 3"/>
          <p:cNvSpPr>
            <a:spLocks noGrp="1" noChangeArrowheads="1"/>
          </p:cNvSpPr>
          <p:nvPr>
            <p:ph idx="1"/>
          </p:nvPr>
        </p:nvSpPr>
        <p:spPr>
          <a:xfrm>
            <a:off x="703263" y="1417638"/>
            <a:ext cx="7983537" cy="4754562"/>
          </a:xfrm>
        </p:spPr>
        <p:txBody>
          <a:bodyPr>
            <a:normAutofit/>
          </a:bodyPr>
          <a:lstStyle/>
          <a:p>
            <a:pPr eaLnBrk="1" hangingPunct="1">
              <a:lnSpc>
                <a:spcPct val="90000"/>
              </a:lnSpc>
              <a:spcAft>
                <a:spcPct val="40000"/>
              </a:spcAft>
            </a:pPr>
            <a:r>
              <a:rPr lang="en-US" altLang="en-US" sz="2000" smtClean="0">
                <a:solidFill>
                  <a:schemeClr val="tx2"/>
                </a:solidFill>
              </a:rPr>
              <a:t>Quantum computing uses qubits instead of transistors (bits)</a:t>
            </a:r>
          </a:p>
          <a:p>
            <a:pPr eaLnBrk="1" hangingPunct="1">
              <a:lnSpc>
                <a:spcPct val="90000"/>
              </a:lnSpc>
              <a:spcAft>
                <a:spcPct val="40000"/>
              </a:spcAft>
            </a:pPr>
            <a:r>
              <a:rPr lang="en-US" altLang="en-US" sz="2000" smtClean="0">
                <a:solidFill>
                  <a:schemeClr val="tx2"/>
                </a:solidFill>
              </a:rPr>
              <a:t>A single qubit (utilizing particle spin) stores and processes twice as much information as a regular bit. </a:t>
            </a:r>
          </a:p>
          <a:p>
            <a:pPr eaLnBrk="1" hangingPunct="1">
              <a:lnSpc>
                <a:spcPct val="90000"/>
              </a:lnSpc>
            </a:pPr>
            <a:r>
              <a:rPr lang="en-US" altLang="en-US" sz="2000" smtClean="0">
                <a:solidFill>
                  <a:schemeClr val="tx2"/>
                </a:solidFill>
              </a:rPr>
              <a:t>Combining qubits delivers exponential improvement</a:t>
            </a:r>
          </a:p>
          <a:p>
            <a:pPr lvl="1" eaLnBrk="1" hangingPunct="1">
              <a:lnSpc>
                <a:spcPct val="90000"/>
              </a:lnSpc>
            </a:pPr>
            <a:r>
              <a:rPr lang="en-US" altLang="en-US" sz="1800" smtClean="0">
                <a:solidFill>
                  <a:schemeClr val="tx2"/>
                </a:solidFill>
              </a:rPr>
              <a:t>Two qubits are four times more powerful than two bits</a:t>
            </a:r>
          </a:p>
          <a:p>
            <a:pPr lvl="1" eaLnBrk="1" hangingPunct="1">
              <a:lnSpc>
                <a:spcPct val="90000"/>
              </a:lnSpc>
            </a:pPr>
            <a:r>
              <a:rPr lang="en-US" altLang="en-US" sz="1800" smtClean="0">
                <a:solidFill>
                  <a:schemeClr val="tx2"/>
                </a:solidFill>
              </a:rPr>
              <a:t>A 64-qubit computer would theoretically be 2</a:t>
            </a:r>
            <a:r>
              <a:rPr lang="en-US" altLang="en-US" sz="1800" baseline="30000" smtClean="0">
                <a:solidFill>
                  <a:schemeClr val="tx2"/>
                </a:solidFill>
              </a:rPr>
              <a:t>64</a:t>
            </a:r>
            <a:r>
              <a:rPr lang="en-US" altLang="en-US" sz="1800" smtClean="0">
                <a:solidFill>
                  <a:schemeClr val="tx2"/>
                </a:solidFill>
              </a:rPr>
              <a:t> (=18 billion trillion) times more powerful than the latest 64-bit computers!</a:t>
            </a:r>
            <a:r>
              <a:rPr lang="en-US" altLang="en-US" sz="1200" smtClean="0">
                <a:solidFill>
                  <a:schemeClr val="tx2"/>
                </a:solidFill>
              </a:rPr>
              <a:t>	</a:t>
            </a:r>
          </a:p>
          <a:p>
            <a:pPr eaLnBrk="1" hangingPunct="1">
              <a:lnSpc>
                <a:spcPct val="90000"/>
              </a:lnSpc>
              <a:spcAft>
                <a:spcPct val="40000"/>
              </a:spcAft>
            </a:pPr>
            <a:r>
              <a:rPr lang="en-US" altLang="en-US" sz="1800" smtClean="0">
                <a:solidFill>
                  <a:schemeClr val="tx2"/>
                </a:solidFill>
              </a:rPr>
              <a:t>The first prototype quantum computer (with two qubits) was created in 1998</a:t>
            </a:r>
          </a:p>
          <a:p>
            <a:pPr eaLnBrk="1" hangingPunct="1">
              <a:lnSpc>
                <a:spcPct val="90000"/>
              </a:lnSpc>
              <a:spcAft>
                <a:spcPct val="40000"/>
              </a:spcAft>
            </a:pPr>
            <a:r>
              <a:rPr lang="en-US" altLang="en-US" sz="1800" smtClean="0">
                <a:solidFill>
                  <a:schemeClr val="tx2"/>
                </a:solidFill>
              </a:rPr>
              <a:t>In 2001, Almaden Research Center demonstrated a 7-qubit machine (using 10 billion billion atoms) that could factor the number 15 </a:t>
            </a:r>
          </a:p>
          <a:p>
            <a:pPr eaLnBrk="1" hangingPunct="1">
              <a:lnSpc>
                <a:spcPct val="90000"/>
              </a:lnSpc>
            </a:pPr>
            <a:r>
              <a:rPr lang="en-US" altLang="en-US" sz="1800" smtClean="0">
                <a:solidFill>
                  <a:schemeClr val="tx2"/>
                </a:solidFill>
              </a:rPr>
              <a:t>In early February 2007, D-Wave Systems, Inc., a privately-held Canadian firm headquartered near Vancouver, announced: “the world’s first commercially viable quantum computer”</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244435-6950-4AF4-9B5A-F2C34787C16B}" type="slidenum">
              <a:rPr lang="en-US" altLang="en-US">
                <a:latin typeface="Garamond" panose="02020404030301010803" pitchFamily="18" charset="0"/>
              </a:rPr>
              <a:pPr eaLnBrk="1" hangingPunct="1"/>
              <a:t>62</a:t>
            </a:fld>
            <a:endParaRPr lang="en-US" altLang="en-US">
              <a:latin typeface="Garamond" panose="02020404030301010803" pitchFamily="18" charset="0"/>
            </a:endParaRPr>
          </a:p>
        </p:txBody>
      </p:sp>
      <p:sp>
        <p:nvSpPr>
          <p:cNvPr id="92165" name="TextBox 4"/>
          <p:cNvSpPr txBox="1">
            <a:spLocks noChangeArrowheads="1"/>
          </p:cNvSpPr>
          <p:nvPr/>
        </p:nvSpPr>
        <p:spPr bwMode="auto">
          <a:xfrm>
            <a:off x="703263" y="919163"/>
            <a:ext cx="2317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hlinkClick r:id="rId3" action="ppaction://hlinkfile"/>
              </a:rPr>
              <a:t>Video</a:t>
            </a:r>
            <a:r>
              <a:rPr lang="en-US" altLang="en-US" dirty="0"/>
              <a:t> - CNN</a:t>
            </a:r>
          </a:p>
        </p:txBody>
      </p:sp>
      <p:sp>
        <p:nvSpPr>
          <p:cNvPr id="92166" name="TextBox 4"/>
          <p:cNvSpPr txBox="1">
            <a:spLocks noChangeArrowheads="1"/>
          </p:cNvSpPr>
          <p:nvPr/>
        </p:nvSpPr>
        <p:spPr bwMode="auto">
          <a:xfrm>
            <a:off x="3021013" y="936625"/>
            <a:ext cx="2319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hlinkClick r:id="rId4"/>
              </a:rPr>
              <a:t>Video</a:t>
            </a:r>
            <a:endParaRPr lang="en-US" altLang="en-US"/>
          </a:p>
        </p:txBody>
      </p:sp>
    </p:spTree>
    <p:extLst>
      <p:ext uri="{BB962C8B-B14F-4D97-AF65-F5344CB8AC3E}">
        <p14:creationId xmlns:p14="http://schemas.microsoft.com/office/powerpoint/2010/main" val="1152620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5" descr="09-18"/>
          <p:cNvPicPr>
            <a:picLocks noChangeAspect="1" noChangeArrowheads="1"/>
          </p:cNvPicPr>
          <p:nvPr/>
        </p:nvPicPr>
        <p:blipFill>
          <a:blip r:embed="rId3"/>
          <a:srcRect/>
          <a:stretch>
            <a:fillRect/>
          </a:stretch>
        </p:blipFill>
        <p:spPr bwMode="auto">
          <a:xfrm>
            <a:off x="6754812" y="3056733"/>
            <a:ext cx="2370138" cy="3059112"/>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US" dirty="0" smtClean="0"/>
              <a:t>DNA Computers</a:t>
            </a:r>
            <a:endParaRPr lang="en-US" dirty="0"/>
          </a:p>
        </p:txBody>
      </p:sp>
      <p:sp>
        <p:nvSpPr>
          <p:cNvPr id="77827" name="Content Placeholder 2"/>
          <p:cNvSpPr>
            <a:spLocks noGrp="1"/>
          </p:cNvSpPr>
          <p:nvPr>
            <p:ph idx="1"/>
          </p:nvPr>
        </p:nvSpPr>
        <p:spPr>
          <a:xfrm>
            <a:off x="457200" y="1524000"/>
            <a:ext cx="8058150" cy="4351338"/>
          </a:xfrm>
        </p:spPr>
        <p:txBody>
          <a:bodyPr>
            <a:normAutofit/>
          </a:bodyPr>
          <a:lstStyle/>
          <a:p>
            <a:r>
              <a:rPr lang="en-US" sz="2400" dirty="0" smtClean="0">
                <a:effectLst/>
              </a:rPr>
              <a:t>Use DNA molecules and special enzymes instead of silicon chips</a:t>
            </a:r>
          </a:p>
          <a:p>
            <a:r>
              <a:rPr lang="en-US" sz="2400" dirty="0"/>
              <a:t>B</a:t>
            </a:r>
            <a:r>
              <a:rPr lang="en-US" sz="2400" dirty="0" smtClean="0"/>
              <a:t>ecause </a:t>
            </a:r>
            <a:r>
              <a:rPr lang="en-US" sz="2400" dirty="0"/>
              <a:t>it involves the four nucleic acids represented by A, T, C, and G, </a:t>
            </a:r>
            <a:r>
              <a:rPr lang="en-US" sz="2400" u="sng" dirty="0" smtClean="0"/>
              <a:t>it is  NOT a </a:t>
            </a:r>
            <a:r>
              <a:rPr lang="en-US" sz="2400" u="sng" dirty="0"/>
              <a:t>system of binary computing</a:t>
            </a:r>
            <a:r>
              <a:rPr lang="en-US" sz="2400" dirty="0"/>
              <a:t>.</a:t>
            </a:r>
            <a:endParaRPr lang="en-US" sz="2400" dirty="0" smtClean="0">
              <a:effectLst/>
            </a:endParaRPr>
          </a:p>
          <a:p>
            <a:r>
              <a:rPr lang="en-US" sz="2400" dirty="0" smtClean="0">
                <a:effectLst/>
              </a:rPr>
              <a:t>330 trillion operations per second</a:t>
            </a:r>
          </a:p>
          <a:p>
            <a:r>
              <a:rPr lang="en-US" sz="2400" dirty="0" smtClean="0">
                <a:effectLst/>
              </a:rPr>
              <a:t>100,000 times faster than current </a:t>
            </a:r>
            <a:br>
              <a:rPr lang="en-US" sz="2400" dirty="0" smtClean="0">
                <a:effectLst/>
              </a:rPr>
            </a:br>
            <a:r>
              <a:rPr lang="en-US" sz="2400" dirty="0" smtClean="0">
                <a:effectLst/>
              </a:rPr>
              <a:t>silicon-based computers</a:t>
            </a:r>
          </a:p>
          <a:p>
            <a:r>
              <a:rPr lang="en-US" sz="2400" dirty="0" smtClean="0">
                <a:effectLst/>
              </a:rPr>
              <a:t>No practical applications</a:t>
            </a:r>
            <a:br>
              <a:rPr lang="en-US" sz="2400" dirty="0" smtClean="0">
                <a:effectLst/>
              </a:rPr>
            </a:br>
            <a:r>
              <a:rPr lang="en-US" sz="2400" dirty="0" smtClean="0">
                <a:effectLst/>
              </a:rPr>
              <a:t>yet</a:t>
            </a:r>
          </a:p>
        </p:txBody>
      </p:sp>
      <p:sp>
        <p:nvSpPr>
          <p:cNvPr id="4" name="Footer Placeholder 3"/>
          <p:cNvSpPr>
            <a:spLocks noGrp="1"/>
          </p:cNvSpPr>
          <p:nvPr>
            <p:ph type="ftr" sz="quarter" idx="11"/>
          </p:nvPr>
        </p:nvSpPr>
        <p:spPr/>
        <p:txBody>
          <a:bodyPr/>
          <a:lstStyle/>
          <a:p>
            <a:pPr fontAlgn="auto">
              <a:spcBef>
                <a:spcPts val="0"/>
              </a:spcBef>
              <a:spcAft>
                <a:spcPts val="0"/>
              </a:spcAft>
              <a:defRPr/>
            </a:pPr>
            <a:r>
              <a:rPr lang="en-US" sz="1050" kern="0" dirty="0">
                <a:solidFill>
                  <a:sysClr val="windowText" lastClr="000000"/>
                </a:solidFill>
                <a:latin typeface="Arial" pitchFamily="34" charset="0"/>
              </a:rPr>
              <a:t>Copyright © 2011 Pearson Education, Inc. Publishing as Prentice Hall</a:t>
            </a:r>
            <a:endParaRPr lang="en-US" sz="1050" kern="0" dirty="0">
              <a:solidFill>
                <a:srgbClr val="FFFBDD"/>
              </a:solidFill>
              <a:latin typeface="Arial" pitchFamily="34" charset="0"/>
            </a:endParaRPr>
          </a:p>
        </p:txBody>
      </p:sp>
      <p:sp>
        <p:nvSpPr>
          <p:cNvPr id="77829" name="Slide Number Placeholder 4"/>
          <p:cNvSpPr>
            <a:spLocks noGrp="1"/>
          </p:cNvSpPr>
          <p:nvPr>
            <p:ph type="sldNum" sz="quarter" idx="12"/>
          </p:nvPr>
        </p:nvSpPr>
        <p:spPr>
          <a:noFill/>
        </p:spPr>
        <p:txBody>
          <a:bodyPr/>
          <a:lstStyle/>
          <a:p>
            <a:fld id="{C8DE728B-D8F4-4C50-8FAD-C6FB52CD6715}" type="slidenum">
              <a:rPr lang="en-US" smtClean="0"/>
              <a:pPr/>
              <a:t>63</a:t>
            </a:fld>
            <a:endParaRPr lang="en-US" b="1" smtClean="0"/>
          </a:p>
        </p:txBody>
      </p:sp>
    </p:spTree>
    <p:extLst>
      <p:ext uri="{BB962C8B-B14F-4D97-AF65-F5344CB8AC3E}">
        <p14:creationId xmlns:p14="http://schemas.microsoft.com/office/powerpoint/2010/main" val="65038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Software</a:t>
            </a:r>
            <a:endParaRPr lang="he-IL" altLang="en-US" smtClean="0"/>
          </a:p>
        </p:txBody>
      </p:sp>
      <p:sp>
        <p:nvSpPr>
          <p:cNvPr id="11267" name="Content Placeholder 2"/>
          <p:cNvSpPr>
            <a:spLocks noGrp="1"/>
          </p:cNvSpPr>
          <p:nvPr>
            <p:ph idx="1"/>
          </p:nvPr>
        </p:nvSpPr>
        <p:spPr/>
        <p:txBody>
          <a:bodyPr/>
          <a:lstStyle/>
          <a:p>
            <a:pPr eaLnBrk="1" hangingPunct="1"/>
            <a:r>
              <a:rPr lang="en-US" altLang="en-US" smtClean="0"/>
              <a:t>Everything the computer does is controlled by software</a:t>
            </a:r>
          </a:p>
          <a:p>
            <a:pPr lvl="1" eaLnBrk="1" hangingPunct="1"/>
            <a:r>
              <a:rPr lang="en-US" altLang="en-US" smtClean="0"/>
              <a:t>General categories:</a:t>
            </a:r>
          </a:p>
          <a:p>
            <a:pPr lvl="2" eaLnBrk="1" hangingPunct="1"/>
            <a:r>
              <a:rPr lang="en-US" altLang="en-US" smtClean="0"/>
              <a:t>Application software</a:t>
            </a:r>
          </a:p>
          <a:p>
            <a:pPr lvl="2" eaLnBrk="1" hangingPunct="1"/>
            <a:r>
              <a:rPr lang="en-US" altLang="en-US" smtClean="0"/>
              <a:t>System software</a:t>
            </a:r>
          </a:p>
          <a:p>
            <a:pPr eaLnBrk="1" hangingPunct="1"/>
            <a:r>
              <a:rPr lang="en-US" altLang="en-US" u="sng" smtClean="0"/>
              <a:t>Application software</a:t>
            </a:r>
            <a:r>
              <a:rPr lang="en-US" altLang="en-US" smtClean="0"/>
              <a:t>: programs that make computer useful for every day tasks</a:t>
            </a:r>
          </a:p>
          <a:p>
            <a:pPr lvl="1" eaLnBrk="1" hangingPunct="1"/>
            <a:r>
              <a:rPr lang="en-US" altLang="en-US" smtClean="0"/>
              <a:t>Examples: word processing, email, games, and Web browsers</a:t>
            </a:r>
          </a:p>
        </p:txBody>
      </p:sp>
    </p:spTree>
    <p:extLst>
      <p:ext uri="{BB962C8B-B14F-4D97-AF65-F5344CB8AC3E}">
        <p14:creationId xmlns:p14="http://schemas.microsoft.com/office/powerpoint/2010/main" val="1991233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Software (cont’d.)</a:t>
            </a:r>
            <a:endParaRPr lang="he-IL" altLang="en-US" smtClean="0"/>
          </a:p>
        </p:txBody>
      </p:sp>
      <p:sp>
        <p:nvSpPr>
          <p:cNvPr id="12291" name="Content Placeholder 2"/>
          <p:cNvSpPr>
            <a:spLocks noGrp="1"/>
          </p:cNvSpPr>
          <p:nvPr>
            <p:ph idx="1"/>
          </p:nvPr>
        </p:nvSpPr>
        <p:spPr/>
        <p:txBody>
          <a:bodyPr/>
          <a:lstStyle/>
          <a:p>
            <a:pPr eaLnBrk="1" hangingPunct="1"/>
            <a:r>
              <a:rPr lang="en-US" altLang="en-US" u="sng" smtClean="0"/>
              <a:t>System software</a:t>
            </a:r>
            <a:r>
              <a:rPr lang="en-US" altLang="en-US" smtClean="0"/>
              <a:t>: programs that control and manage basic operations of a computer</a:t>
            </a:r>
          </a:p>
          <a:p>
            <a:pPr lvl="1" eaLnBrk="1" hangingPunct="1"/>
            <a:r>
              <a:rPr lang="en-US" altLang="en-US" smtClean="0"/>
              <a:t>Operating system: controls operations of hardware components</a:t>
            </a:r>
          </a:p>
          <a:p>
            <a:pPr lvl="1" eaLnBrk="1" hangingPunct="1"/>
            <a:r>
              <a:rPr lang="en-US" altLang="en-US" smtClean="0"/>
              <a:t>Utility Program: performs specific task to enhance computer operation or safeguard data</a:t>
            </a:r>
          </a:p>
          <a:p>
            <a:pPr lvl="1" eaLnBrk="1" hangingPunct="1"/>
            <a:r>
              <a:rPr lang="en-US" altLang="en-US" smtClean="0"/>
              <a:t>Software development tools: used to create, modify, and test software programs</a:t>
            </a:r>
          </a:p>
        </p:txBody>
      </p:sp>
    </p:spTree>
    <p:extLst>
      <p:ext uri="{BB962C8B-B14F-4D97-AF65-F5344CB8AC3E}">
        <p14:creationId xmlns:p14="http://schemas.microsoft.com/office/powerpoint/2010/main" val="1146351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a:xfrm>
            <a:off x="628650" y="-65336"/>
            <a:ext cx="7886700" cy="1325563"/>
          </a:xfrm>
        </p:spPr>
        <p:txBody>
          <a:bodyPr/>
          <a:lstStyle/>
          <a:p>
            <a:pPr>
              <a:defRPr/>
            </a:pPr>
            <a:r>
              <a:rPr lang="en-US" sz="3600" dirty="0"/>
              <a:t>Random access memory (RAM):</a:t>
            </a:r>
          </a:p>
        </p:txBody>
      </p:sp>
      <p:sp>
        <p:nvSpPr>
          <p:cNvPr id="14" name="Content Placeholder 13"/>
          <p:cNvSpPr>
            <a:spLocks noGrp="1"/>
          </p:cNvSpPr>
          <p:nvPr>
            <p:ph sz="half" idx="1"/>
          </p:nvPr>
        </p:nvSpPr>
        <p:spPr>
          <a:xfrm>
            <a:off x="771525" y="1989385"/>
            <a:ext cx="7600950" cy="4652963"/>
          </a:xfrm>
        </p:spPr>
        <p:txBody>
          <a:bodyPr>
            <a:normAutofit/>
          </a:bodyPr>
          <a:lstStyle/>
          <a:p>
            <a:r>
              <a:rPr lang="en-US" altLang="en-US" sz="2800" u="sng" dirty="0"/>
              <a:t>Main memory</a:t>
            </a:r>
            <a:r>
              <a:rPr lang="en-US" altLang="en-US" sz="2800" dirty="0"/>
              <a:t>: where computer stores a program while program is running, and data used by the program</a:t>
            </a:r>
          </a:p>
          <a:p>
            <a:r>
              <a:rPr lang="en-US" altLang="en-US" sz="2800" dirty="0"/>
              <a:t>Known as </a:t>
            </a:r>
            <a:r>
              <a:rPr lang="en-US" altLang="en-US" sz="2800" i="1" dirty="0"/>
              <a:t>Random Access Memory</a:t>
            </a:r>
            <a:r>
              <a:rPr lang="en-US" altLang="en-US" sz="2800" dirty="0"/>
              <a:t> or </a:t>
            </a:r>
            <a:r>
              <a:rPr lang="en-US" altLang="en-US" sz="2800" i="1" dirty="0"/>
              <a:t>RAM</a:t>
            </a:r>
          </a:p>
          <a:p>
            <a:pPr lvl="1"/>
            <a:r>
              <a:rPr lang="en-US" altLang="en-US" sz="2400" dirty="0"/>
              <a:t>CPU is able to quickly access data in RAM</a:t>
            </a:r>
          </a:p>
          <a:p>
            <a:pPr lvl="1"/>
            <a:r>
              <a:rPr lang="en-US" altLang="en-US" sz="2400" dirty="0"/>
              <a:t>Volatile memory used for temporary storage while program is running</a:t>
            </a:r>
          </a:p>
          <a:p>
            <a:pPr lvl="1"/>
            <a:r>
              <a:rPr lang="en-US" altLang="en-US" sz="2400" dirty="0"/>
              <a:t>Contents are erased when computer is off</a:t>
            </a:r>
            <a:endParaRPr lang="he-IL" altLang="en-US" sz="2400" dirty="0"/>
          </a:p>
        </p:txBody>
      </p:sp>
      <p:sp>
        <p:nvSpPr>
          <p:cNvPr id="9" name="Date Placeholder 8"/>
          <p:cNvSpPr>
            <a:spLocks noGrp="1"/>
          </p:cNvSpPr>
          <p:nvPr>
            <p:ph type="dt" sz="half" idx="10"/>
          </p:nvPr>
        </p:nvSpPr>
        <p:spPr/>
        <p:txBody>
          <a:bodyPr/>
          <a:lstStyle/>
          <a:p>
            <a:pPr>
              <a:defRPr/>
            </a:pPr>
            <a:r>
              <a:rPr lang="en-US" dirty="0" smtClean="0"/>
              <a:t>Copyright © 2011 Pearson Education, Inc. Publishing as Prentice Hall</a:t>
            </a:r>
            <a:endParaRPr lang="en-US" dirty="0">
              <a:solidFill>
                <a:srgbClr val="FFFBDD"/>
              </a:solidFill>
            </a:endParaRPr>
          </a:p>
        </p:txBody>
      </p:sp>
      <p:sp>
        <p:nvSpPr>
          <p:cNvPr id="8" name="Slide Number Placeholder 5"/>
          <p:cNvSpPr>
            <a:spLocks noGrp="1"/>
          </p:cNvSpPr>
          <p:nvPr>
            <p:ph type="sldNum" sz="quarter" idx="12"/>
          </p:nvPr>
        </p:nvSpPr>
        <p:spPr/>
        <p:txBody>
          <a:bodyPr/>
          <a:lstStyle/>
          <a:p>
            <a:pPr>
              <a:defRPr/>
            </a:pPr>
            <a:fld id="{61FA5EFB-4B37-4112-9136-98F61A2B3E57}" type="slidenum">
              <a:rPr lang="en-US"/>
              <a:pPr>
                <a:defRPr/>
              </a:pPr>
              <a:t>9</a:t>
            </a:fld>
            <a:endParaRPr lang="en-US" dirty="0"/>
          </a:p>
        </p:txBody>
      </p:sp>
    </p:spTree>
    <p:extLst>
      <p:ext uri="{BB962C8B-B14F-4D97-AF65-F5344CB8AC3E}">
        <p14:creationId xmlns:p14="http://schemas.microsoft.com/office/powerpoint/2010/main" val="2151344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2009-09-21T16:27:53Z</outs:dateTime>
      <outs:isPinned>true</outs:isPinned>
    </outs:relatedDate>
    <outs:relatedDate>
      <outs:type>2</outs:type>
      <outs:displayName>Created</outs:displayName>
      <outs:dateTime>2007-08-01T21:29:48Z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GO! Series</outs:displayName>
          <outs:accountName/>
        </outs:relatedPerson>
      </outs:people>
      <outs:source>0</outs:source>
      <outs:isPinned>true</outs:isPinned>
    </outs:relatedPeopleItem>
    <outs:relatedPeopleItem>
      <outs:category>Last modified by</outs:category>
      <outs:people>
        <outs:relatedPerson>
          <outs:displayName>Ackley</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3A08022D-CC72-4224-9C4A-B050E4003693}">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6096</TotalTime>
  <Words>4289</Words>
  <Application>Microsoft Office PowerPoint</Application>
  <PresentationFormat>On-screen Show (4:3)</PresentationFormat>
  <Paragraphs>533</Paragraphs>
  <Slides>63</Slides>
  <Notes>29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63</vt:i4>
      </vt:variant>
    </vt:vector>
  </HeadingPairs>
  <TitlesOfParts>
    <vt:vector size="77" baseType="lpstr">
      <vt:lpstr>ヒラギノ角ゴ Pro W3</vt:lpstr>
      <vt:lpstr>Arial</vt:lpstr>
      <vt:lpstr>Calibri</vt:lpstr>
      <vt:lpstr>Calibri Light</vt:lpstr>
      <vt:lpstr>Courier New</vt:lpstr>
      <vt:lpstr>Garamond</vt:lpstr>
      <vt:lpstr>Geneva</vt:lpstr>
      <vt:lpstr>Helvetica</vt:lpstr>
      <vt:lpstr>Palatino</vt:lpstr>
      <vt:lpstr>Times</vt:lpstr>
      <vt:lpstr>Times New Roman</vt:lpstr>
      <vt:lpstr>Trebuchet MS</vt:lpstr>
      <vt:lpstr>Wingdings</vt:lpstr>
      <vt:lpstr>Office Theme</vt:lpstr>
      <vt:lpstr>PowerPoint Presentation</vt:lpstr>
      <vt:lpstr>Lecture Topics</vt:lpstr>
      <vt:lpstr>Hardware and Software</vt:lpstr>
      <vt:lpstr>Secondary Storage Devices</vt:lpstr>
      <vt:lpstr>Input Devices</vt:lpstr>
      <vt:lpstr>Output Devices</vt:lpstr>
      <vt:lpstr>Software</vt:lpstr>
      <vt:lpstr>Software (cont’d.)</vt:lpstr>
      <vt:lpstr>Random access memory (RAM):</vt:lpstr>
      <vt:lpstr>Main Memory Addresses</vt:lpstr>
      <vt:lpstr>Figure 1.8  Memory cells arranged by address</vt:lpstr>
      <vt:lpstr>Read-only memory (ROM):</vt:lpstr>
      <vt:lpstr>Electrical Switches</vt:lpstr>
      <vt:lpstr>The CPU</vt:lpstr>
      <vt:lpstr>Central Processing Unit (CPU)</vt:lpstr>
      <vt:lpstr>How Computers Store Data</vt:lpstr>
      <vt:lpstr>PowerPoint Presentation</vt:lpstr>
      <vt:lpstr>Storage</vt:lpstr>
      <vt:lpstr>PowerPoint Presentation</vt:lpstr>
      <vt:lpstr>Storing Characters</vt:lpstr>
      <vt:lpstr>PowerPoint Presentation</vt:lpstr>
      <vt:lpstr>PowerPoint Presentation</vt:lpstr>
      <vt:lpstr>Storing Numbers</vt:lpstr>
      <vt:lpstr>Representing Numeric Values</vt:lpstr>
      <vt:lpstr>Advanced Number Storage</vt:lpstr>
      <vt:lpstr>Other Types of Data</vt:lpstr>
      <vt:lpstr>Representing Images</vt:lpstr>
      <vt:lpstr>Representing Sound</vt:lpstr>
      <vt:lpstr>Figure 1.12  The sound wave represented by the sequence 0, 1.5, 2.0, 1.5, 2.0, 3.0, 4.0, 3.0, 0</vt:lpstr>
      <vt:lpstr>Secondary Storage Devices</vt:lpstr>
      <vt:lpstr>Hard Disks</vt:lpstr>
      <vt:lpstr>Figure 1.9  A magnetic disk storage system</vt:lpstr>
      <vt:lpstr>Flash Memory Storage</vt:lpstr>
      <vt:lpstr>Cloud Storage</vt:lpstr>
      <vt:lpstr>Optical Discs</vt:lpstr>
      <vt:lpstr>More About the Processing Unit</vt:lpstr>
      <vt:lpstr>How a Program Works</vt:lpstr>
      <vt:lpstr>How a Program Works (cont’d.)</vt:lpstr>
      <vt:lpstr>How a Program Works (cont’d.)</vt:lpstr>
      <vt:lpstr>How a Program Works (cont’d.) Control Unit</vt:lpstr>
      <vt:lpstr>How a Program Works (cont’d.) ALU</vt:lpstr>
      <vt:lpstr>The Fetch-Execute Cycle in Detail</vt:lpstr>
      <vt:lpstr>Word Size</vt:lpstr>
      <vt:lpstr>System Clock</vt:lpstr>
      <vt:lpstr>How Computers Evolved</vt:lpstr>
      <vt:lpstr>Moore’s Law</vt:lpstr>
      <vt:lpstr>Advancing Rates of Technology (Moore’s Law)</vt:lpstr>
      <vt:lpstr>Von Neumann Architecture</vt:lpstr>
      <vt:lpstr>Electrical Switches</vt:lpstr>
      <vt:lpstr>Early Computer Switches</vt:lpstr>
      <vt:lpstr>ENIAC</vt:lpstr>
      <vt:lpstr>Transistors</vt:lpstr>
      <vt:lpstr>Integrated Circuits</vt:lpstr>
      <vt:lpstr>Microprocessors</vt:lpstr>
      <vt:lpstr>The Death of Moore’s Law?</vt:lpstr>
      <vt:lpstr>The Death of Moore’s Law?</vt:lpstr>
      <vt:lpstr>Buying Time</vt:lpstr>
      <vt:lpstr>Buying Time</vt:lpstr>
      <vt:lpstr>Nanotechnology</vt:lpstr>
      <vt:lpstr>Nanotechnology Impact</vt:lpstr>
      <vt:lpstr>Quantum Computing</vt:lpstr>
      <vt:lpstr>Quantum Computing</vt:lpstr>
      <vt:lpstr>DNA Computers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 Series</dc:creator>
  <cp:lastModifiedBy>Owner</cp:lastModifiedBy>
  <cp:revision>82</cp:revision>
  <dcterms:created xsi:type="dcterms:W3CDTF">2007-08-01T21:29:48Z</dcterms:created>
  <dcterms:modified xsi:type="dcterms:W3CDTF">2014-09-08T16:36:04Z</dcterms:modified>
</cp:coreProperties>
</file>